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3" r:id="rId2"/>
    <p:sldMasterId id="2147483674" r:id="rId3"/>
    <p:sldMasterId id="2147483675" r:id="rId4"/>
    <p:sldMasterId id="2147483676" r:id="rId5"/>
    <p:sldMasterId id="2147483677" r:id="rId6"/>
    <p:sldMasterId id="2147483678" r:id="rId7"/>
    <p:sldMasterId id="2147483679" r:id="rId8"/>
    <p:sldMasterId id="2147483680" r:id="rId9"/>
    <p:sldMasterId id="2147483681" r:id="rId10"/>
    <p:sldMasterId id="2147483682" r:id="rId11"/>
    <p:sldMasterId id="2147483683" r:id="rId12"/>
    <p:sldMasterId id="2147483684" r:id="rId13"/>
    <p:sldMasterId id="2147483685" r:id="rId14"/>
  </p:sldMasterIdLst>
  <p:notesMasterIdLst>
    <p:notesMasterId r:id="rId44"/>
  </p:notesMasterIdLst>
  <p:sldIdLst>
    <p:sldId id="415" r:id="rId15"/>
    <p:sldId id="422" r:id="rId16"/>
    <p:sldId id="439" r:id="rId17"/>
    <p:sldId id="426" r:id="rId18"/>
    <p:sldId id="416" r:id="rId19"/>
    <p:sldId id="417" r:id="rId20"/>
    <p:sldId id="451" r:id="rId21"/>
    <p:sldId id="452" r:id="rId22"/>
    <p:sldId id="420" r:id="rId23"/>
    <p:sldId id="453" r:id="rId24"/>
    <p:sldId id="421" r:id="rId25"/>
    <p:sldId id="468" r:id="rId26"/>
    <p:sldId id="423" r:id="rId27"/>
    <p:sldId id="450" r:id="rId28"/>
    <p:sldId id="418" r:id="rId29"/>
    <p:sldId id="419" r:id="rId30"/>
    <p:sldId id="424" r:id="rId31"/>
    <p:sldId id="467" r:id="rId32"/>
    <p:sldId id="449" r:id="rId33"/>
    <p:sldId id="456" r:id="rId34"/>
    <p:sldId id="457" r:id="rId35"/>
    <p:sldId id="458" r:id="rId36"/>
    <p:sldId id="460" r:id="rId37"/>
    <p:sldId id="462" r:id="rId38"/>
    <p:sldId id="435" r:id="rId39"/>
    <p:sldId id="464" r:id="rId40"/>
    <p:sldId id="466" r:id="rId41"/>
    <p:sldId id="465" r:id="rId42"/>
    <p:sldId id="431"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61" autoAdjust="0"/>
    <p:restoredTop sz="94624" autoAdjust="0"/>
  </p:normalViewPr>
  <p:slideViewPr>
    <p:cSldViewPr>
      <p:cViewPr varScale="1">
        <p:scale>
          <a:sx n="114" d="100"/>
          <a:sy n="114" d="100"/>
        </p:scale>
        <p:origin x="1584" y="16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0" d="100"/>
        <a:sy n="70" d="100"/>
      </p:scale>
      <p:origin x="0" y="107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7A20778-C204-4BE2-AEE0-6501DB2BC438}" type="datetimeFigureOut">
              <a:rPr lang="en-US" smtClean="0"/>
              <a:pPr/>
              <a:t>8/9/22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50703EC-CF7E-4316-9E1E-B749AA06D70C}" type="slidenum">
              <a:rPr lang="en-US" smtClean="0"/>
              <a:pPr/>
              <a:t>‹#›</a:t>
            </a:fld>
            <a:endParaRPr lang="en-US" dirty="0"/>
          </a:p>
        </p:txBody>
      </p:sp>
    </p:spTree>
    <p:extLst>
      <p:ext uri="{BB962C8B-B14F-4D97-AF65-F5344CB8AC3E}">
        <p14:creationId xmlns:p14="http://schemas.microsoft.com/office/powerpoint/2010/main" val="67261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3A6C40-C8E3-46DB-993E-9CEC26CFB208}" type="datetimeFigureOut">
              <a:rPr lang="en-US" smtClean="0"/>
              <a:pPr/>
              <a:t>8/9/22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295716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26988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774082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47609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3648520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06121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1266496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3A6C40-C8E3-46DB-993E-9CEC26CFB208}" type="datetimeFigureOut">
              <a:rPr lang="en-US" smtClean="0"/>
              <a:pPr/>
              <a:t>8/9/22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78770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3A6C40-C8E3-46DB-993E-9CEC26CFB208}" type="datetimeFigureOut">
              <a:rPr lang="en-US" smtClean="0"/>
              <a:pPr/>
              <a:t>8/9/22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363250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3A6C40-C8E3-46DB-993E-9CEC26CFB208}" type="datetimeFigureOut">
              <a:rPr lang="en-US" smtClean="0"/>
              <a:pPr/>
              <a:t>8/9/22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9047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3A6C40-C8E3-46DB-993E-9CEC26CFB208}" type="datetimeFigureOut">
              <a:rPr lang="en-US" smtClean="0"/>
              <a:pPr/>
              <a:t>8/9/22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223339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358523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3A6C40-C8E3-46DB-993E-9CEC26CFB208}" type="datetimeFigureOut">
              <a:rPr lang="en-US" smtClean="0"/>
              <a:pPr/>
              <a:t>8/9/22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2787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3A6C40-C8E3-46DB-993E-9CEC26CFB208}" type="datetimeFigureOut">
              <a:rPr lang="en-US" smtClean="0"/>
              <a:pPr/>
              <a:t>8/9/22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4154641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A6C40-C8E3-46DB-993E-9CEC26CFB208}" type="datetimeFigureOut">
              <a:rPr lang="en-US" smtClean="0"/>
              <a:pPr/>
              <a:t>8/9/22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171852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342707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397763487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pic>
        <p:nvPicPr>
          <p:cNvPr id="16" name="Picture 15">
            <a:extLst>
              <a:ext uri="{FF2B5EF4-FFF2-40B4-BE49-F238E27FC236}">
                <a16:creationId xmlns:a16="http://schemas.microsoft.com/office/drawing/2014/main" id="{32EF5D51-59A9-4A36-B63F-74CEDDEB1A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900" y="1522672"/>
            <a:ext cx="6934200" cy="4611023"/>
          </a:xfrm>
          <a:prstGeom prst="rect">
            <a:avLst/>
          </a:prstGeom>
          <a:scene3d>
            <a:camera prst="orthographicFront"/>
            <a:lightRig rig="threePt" dir="t"/>
          </a:scene3d>
          <a:sp3d>
            <a:bevelT/>
          </a:sp3d>
        </p:spPr>
      </p:pic>
    </p:spTree>
    <p:extLst>
      <p:ext uri="{BB962C8B-B14F-4D97-AF65-F5344CB8AC3E}">
        <p14:creationId xmlns:p14="http://schemas.microsoft.com/office/powerpoint/2010/main" val="4070808691"/>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ctr" rtl="0" eaLnBrk="1" latinLnBrk="0" hangingPunct="1">
        <a:spcBef>
          <a:spcPct val="20000"/>
        </a:spcBef>
        <a:buClr>
          <a:schemeClr val="accent3"/>
        </a:buClr>
        <a:buSzPct val="95000"/>
        <a:buFontTx/>
        <a:buNone/>
        <a:defRPr kumimoji="0" sz="3200" b="1" kern="1200">
          <a:solidFill>
            <a:srgbClr val="002A8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838200" y="2518982"/>
            <a:ext cx="7086600" cy="685800"/>
          </a:xfrm>
          <a:prstGeom prst="rect">
            <a:avLst/>
          </a:prstGeom>
          <a:scene3d>
            <a:camera prst="orthographicFront"/>
            <a:lightRig rig="threePt" dir="t"/>
          </a:scene3d>
          <a:sp3d>
            <a:bevelT/>
          </a:sp3d>
        </p:spPr>
        <p:txBody>
          <a:bodyPr vert="horz">
            <a:normAutofit/>
          </a:bodyPr>
          <a:lstStyle/>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1656746401"/>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ctr" rtl="0" eaLnBrk="1" latinLnBrk="0" hangingPunct="1">
        <a:spcBef>
          <a:spcPct val="20000"/>
        </a:spcBef>
        <a:buClr>
          <a:schemeClr val="accent3"/>
        </a:buClr>
        <a:buSzPct val="95000"/>
        <a:buFontTx/>
        <a:buNone/>
        <a:defRPr kumimoji="0" sz="3200" b="1" kern="1200">
          <a:solidFill>
            <a:srgbClr val="002A8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838200" y="2518982"/>
            <a:ext cx="7086600" cy="685800"/>
          </a:xfrm>
          <a:prstGeom prst="rect">
            <a:avLst/>
          </a:prstGeom>
          <a:scene3d>
            <a:camera prst="orthographicFront"/>
            <a:lightRig rig="threePt" dir="t"/>
          </a:scene3d>
          <a:sp3d>
            <a:bevelT/>
          </a:sp3d>
        </p:spPr>
        <p:txBody>
          <a:bodyPr vert="horz">
            <a:normAutofit/>
          </a:bodyPr>
          <a:lstStyle/>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1668245385"/>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ctr" rtl="0" eaLnBrk="1" latinLnBrk="0" hangingPunct="1">
        <a:spcBef>
          <a:spcPct val="20000"/>
        </a:spcBef>
        <a:buClr>
          <a:schemeClr val="accent3"/>
        </a:buClr>
        <a:buSzPct val="95000"/>
        <a:buFontTx/>
        <a:buNone/>
        <a:defRPr kumimoji="0" sz="3200" b="1" kern="1200">
          <a:solidFill>
            <a:srgbClr val="002A8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838200" y="2518982"/>
            <a:ext cx="7086600" cy="685800"/>
          </a:xfrm>
          <a:prstGeom prst="rect">
            <a:avLst/>
          </a:prstGeom>
          <a:scene3d>
            <a:camera prst="orthographicFront"/>
            <a:lightRig rig="threePt" dir="t"/>
          </a:scene3d>
          <a:sp3d>
            <a:bevelT/>
          </a:sp3d>
        </p:spPr>
        <p:txBody>
          <a:bodyPr vert="horz">
            <a:normAutofit/>
          </a:bodyPr>
          <a:lstStyle/>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4113812660"/>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ctr" rtl="0" eaLnBrk="1" latinLnBrk="0" hangingPunct="1">
        <a:spcBef>
          <a:spcPct val="20000"/>
        </a:spcBef>
        <a:buClr>
          <a:schemeClr val="accent3"/>
        </a:buClr>
        <a:buSzPct val="95000"/>
        <a:buFontTx/>
        <a:buNone/>
        <a:defRPr kumimoji="0" sz="3200" b="1" kern="1200">
          <a:solidFill>
            <a:srgbClr val="002A8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838200" y="2518982"/>
            <a:ext cx="7086600" cy="685800"/>
          </a:xfrm>
          <a:prstGeom prst="rect">
            <a:avLst/>
          </a:prstGeom>
          <a:scene3d>
            <a:camera prst="orthographicFront"/>
            <a:lightRig rig="threePt" dir="t"/>
          </a:scene3d>
          <a:sp3d>
            <a:bevelT/>
          </a:sp3d>
        </p:spPr>
        <p:txBody>
          <a:bodyPr vert="horz">
            <a:normAutofit/>
          </a:bodyPr>
          <a:lstStyle/>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2100118922"/>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ctr" rtl="0" eaLnBrk="1" latinLnBrk="0" hangingPunct="1">
        <a:spcBef>
          <a:spcPct val="20000"/>
        </a:spcBef>
        <a:buClr>
          <a:schemeClr val="accent3"/>
        </a:buClr>
        <a:buSzPct val="95000"/>
        <a:buFontTx/>
        <a:buNone/>
        <a:defRPr kumimoji="0" sz="3200" b="1" kern="1200">
          <a:solidFill>
            <a:srgbClr val="002A8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8/9/22</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635204486"/>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pPr lvl="0" eaLnBrk="1" latinLnBrk="0" hangingPunct="1"/>
            <a:r>
              <a:rPr kumimoji="0" lang="en-US" dirty="0"/>
              <a:t>Presented to the Egyptian Air Force</a:t>
            </a:r>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pic>
        <p:nvPicPr>
          <p:cNvPr id="11" name="Picture 10">
            <a:extLst>
              <a:ext uri="{FF2B5EF4-FFF2-40B4-BE49-F238E27FC236}">
                <a16:creationId xmlns:a16="http://schemas.microsoft.com/office/drawing/2014/main" id="{085AF68F-8A14-4C80-8C23-75B156DDBC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3600" y="1692445"/>
            <a:ext cx="2572084" cy="3312532"/>
          </a:xfrm>
          <a:prstGeom prst="rect">
            <a:avLst/>
          </a:prstGeom>
        </p:spPr>
      </p:pic>
      <p:pic>
        <p:nvPicPr>
          <p:cNvPr id="16" name="Picture 15">
            <a:extLst>
              <a:ext uri="{FF2B5EF4-FFF2-40B4-BE49-F238E27FC236}">
                <a16:creationId xmlns:a16="http://schemas.microsoft.com/office/drawing/2014/main" id="{31E4C91E-FE71-4257-94F5-130F0F2B4B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9527" y="1692445"/>
            <a:ext cx="4951873" cy="3312532"/>
          </a:xfrm>
          <a:prstGeom prst="rect">
            <a:avLst/>
          </a:prstGeom>
        </p:spPr>
      </p:pic>
    </p:spTree>
    <p:extLst>
      <p:ext uri="{BB962C8B-B14F-4D97-AF65-F5344CB8AC3E}">
        <p14:creationId xmlns:p14="http://schemas.microsoft.com/office/powerpoint/2010/main" val="1301421553"/>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ctr" rtl="0" eaLnBrk="1" latinLnBrk="0" hangingPunct="1">
        <a:spcBef>
          <a:spcPct val="20000"/>
        </a:spcBef>
        <a:buClr>
          <a:schemeClr val="accent3"/>
        </a:buClr>
        <a:buSzPct val="95000"/>
        <a:buFontTx/>
        <a:buNone/>
        <a:defRPr kumimoji="0" sz="3200" b="1" kern="1200">
          <a:solidFill>
            <a:srgbClr val="002A8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562008" y="1524000"/>
            <a:ext cx="8001000" cy="5121275"/>
          </a:xfrm>
          <a:prstGeom prst="rect">
            <a:avLst/>
          </a:prstGeom>
          <a:scene3d>
            <a:camera prst="orthographicFront"/>
            <a:lightRig rig="threePt" dir="t"/>
          </a:scene3d>
          <a:sp3d>
            <a:bevelT/>
          </a:sp3d>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Tx/>
              <a:buNone/>
              <a:tabLst/>
              <a:defRPr/>
            </a:pPr>
            <a:r>
              <a:rPr lang="en-US" sz="1200" dirty="0">
                <a:solidFill>
                  <a:srgbClr val="000000"/>
                </a:solidFill>
                <a:effectLst/>
                <a:latin typeface="Arial" panose="020B0604020202020204" pitchFamily="34" charset="0"/>
                <a:ea typeface="Times New Roman" panose="02020603050405020304" pitchFamily="18" charset="0"/>
              </a:rPr>
              <a:t>"The S-70B / SH-60B Seahawk's general lines were very similar to those of its Army Black Hawk sibling. The external dimensions are the same, and there is 83% parts commonality between Army and Navy machines. However, there are many differences as well, some of which are hard to see. For example, the airframe is corrosion-protected and fitted with buoyancy elements for maritime operation. Other subtle changes include:</a:t>
            </a:r>
          </a:p>
          <a:p>
            <a:pPr marL="0" marR="0" lvl="0" indent="0" algn="l" defTabSz="914400" rtl="0" eaLnBrk="1" fontAlgn="auto" latinLnBrk="0" hangingPunct="1">
              <a:lnSpc>
                <a:spcPct val="100000"/>
              </a:lnSpc>
              <a:spcBef>
                <a:spcPct val="20000"/>
              </a:spcBef>
              <a:spcAft>
                <a:spcPts val="0"/>
              </a:spcAft>
              <a:buClr>
                <a:schemeClr val="accent3"/>
              </a:buClr>
              <a:buSzPct val="95000"/>
              <a:buFontTx/>
              <a:buNone/>
              <a:tabLst/>
              <a:defRPr/>
            </a:pPr>
            <a:endParaRPr lang="en-US" sz="1200" dirty="0">
              <a:solidFill>
                <a:srgbClr val="000000"/>
              </a:solidFill>
              <a:effectLst/>
              <a:latin typeface="Arial" panose="020B0604020202020204" pitchFamily="34"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Recovery assist secure and traverse (RAST)" or "harpoon" gear for operations off frigates and other small ocean surface vessels in rough seas. </a:t>
            </a:r>
          </a:p>
          <a:p>
            <a:pPr lvl="0"/>
            <a:r>
              <a:rPr lang="en-US" sz="1200" dirty="0">
                <a:solidFill>
                  <a:srgbClr val="000000"/>
                </a:solidFill>
                <a:effectLst/>
                <a:latin typeface="Arial" panose="020B0604020202020204" pitchFamily="34" charset="0"/>
                <a:ea typeface="Times New Roman" panose="02020603050405020304" pitchFamily="18" charset="0"/>
              </a:rPr>
              <a:t>An automatic main rotor folding system, rotor brakes, and folding stabilator and tailfin. The Seahawk stabilator is rectangular -- in contrast to the Black Hawk stabilator, which has a swept rear edge -- and folds up along each side of the tailfin. The Black Hawk does have a folding tailfin for airlift, but it has to be unbolted for folding. </a:t>
            </a:r>
            <a:endParaRPr lang="en-US" sz="1200" dirty="0">
              <a:solidFill>
                <a:srgbClr val="000000"/>
              </a:solidFill>
              <a:effectLst/>
              <a:latin typeface="Times New Roman" panose="02020603050405020304" pitchFamily="18"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Unarmored crew seats and jettison able cockpit doors. </a:t>
            </a:r>
            <a:endParaRPr lang="en-US" sz="1200" dirty="0">
              <a:solidFill>
                <a:srgbClr val="000000"/>
              </a:solidFill>
              <a:effectLst/>
              <a:latin typeface="Times New Roman" panose="02020603050405020304" pitchFamily="18"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Secure communications and an AN/ARQ-44 secure datalink. The datalink antenna is in a noticeable dome under the tail boom. </a:t>
            </a:r>
            <a:endParaRPr lang="en-US" sz="1200" dirty="0">
              <a:solidFill>
                <a:srgbClr val="000000"/>
              </a:solidFill>
              <a:effectLst/>
              <a:latin typeface="Times New Roman" panose="02020603050405020304" pitchFamily="18"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An automatic flight control system (AFCS). </a:t>
            </a:r>
            <a:endParaRPr lang="en-US" sz="1200" dirty="0">
              <a:solidFill>
                <a:srgbClr val="000000"/>
              </a:solidFill>
              <a:effectLst/>
              <a:latin typeface="Times New Roman" panose="02020603050405020304" pitchFamily="18"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A considerably enhanced environmental control system to provide a benign environment for the Seahawk's avionics suite. </a:t>
            </a:r>
            <a:endParaRPr lang="en-US" sz="1200" dirty="0">
              <a:solidFill>
                <a:srgbClr val="000000"/>
              </a:solidFill>
              <a:effectLst/>
              <a:latin typeface="Times New Roman" panose="02020603050405020304" pitchFamily="18"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Increased fuel capacity and a hover inflight refueling (HIFR) system to allow the machine to top off at sea without landing. </a:t>
            </a:r>
            <a:endParaRPr lang="en-US" sz="1200" dirty="0">
              <a:solidFill>
                <a:srgbClr val="000000"/>
              </a:solidFill>
              <a:effectLst/>
              <a:latin typeface="Times New Roman" panose="02020603050405020304" pitchFamily="18"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An emergency flotation system for ditching at sea.</a:t>
            </a:r>
            <a:endParaRPr lang="en-US" sz="1200" dirty="0">
              <a:solidFill>
                <a:srgbClr val="000000"/>
              </a:solidFill>
              <a:effectLst/>
              <a:latin typeface="Times New Roman" panose="02020603050405020304" pitchFamily="18" charset="0"/>
              <a:ea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
                <a:schemeClr val="accent3"/>
              </a:buClr>
              <a:buSzPct val="95000"/>
              <a:buFontTx/>
              <a:buNone/>
              <a:tabLst/>
              <a:defRPr/>
            </a:pPr>
            <a:endParaRPr lang="en-US" sz="1200" dirty="0">
              <a:effectLst/>
              <a:latin typeface="Times New Roman" panose="02020603050405020304" pitchFamily="18" charset="0"/>
              <a:ea typeface="Times New Roman" panose="02020603050405020304" pitchFamily="18" charset="0"/>
            </a:endParaRPr>
          </a:p>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2109482895"/>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171450" marR="0" indent="-171450" algn="l" defTabSz="914400" rtl="0" eaLnBrk="1" fontAlgn="auto" latinLnBrk="0" hangingPunct="1">
        <a:lnSpc>
          <a:spcPct val="100000"/>
        </a:lnSpc>
        <a:spcBef>
          <a:spcPct val="20000"/>
        </a:spcBef>
        <a:spcAft>
          <a:spcPts val="0"/>
        </a:spcAft>
        <a:buClrTx/>
        <a:buSzPct val="110000"/>
        <a:buFont typeface="Wingdings" panose="05000000000000000000" pitchFamily="2" charset="2"/>
        <a:buChar char="§"/>
        <a:tabLst/>
        <a:defRPr kumimoji="0" lang="en-US" sz="1400" b="0" kern="1200" smtClean="0">
          <a:solidFill>
            <a:srgbClr val="002A80"/>
          </a:solidFill>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838200" y="1447800"/>
            <a:ext cx="7086600" cy="5105400"/>
          </a:xfrm>
          <a:prstGeom prst="rect">
            <a:avLst/>
          </a:prstGeom>
          <a:scene3d>
            <a:camera prst="orthographicFront"/>
            <a:lightRig rig="threePt" dir="t"/>
          </a:scene3d>
          <a:sp3d>
            <a:bevelT/>
          </a:sp3d>
        </p:spPr>
        <p:txBody>
          <a:bodyPr vert="horz">
            <a:normAutofit/>
          </a:bodyPr>
          <a:lstStyle/>
          <a:p>
            <a:r>
              <a:rPr lang="en-US" sz="1200" dirty="0">
                <a:solidFill>
                  <a:srgbClr val="000000"/>
                </a:solidFill>
                <a:effectLst/>
                <a:latin typeface="Arial" panose="020B0604020202020204" pitchFamily="34" charset="0"/>
                <a:ea typeface="Times New Roman" panose="02020603050405020304" pitchFamily="18" charset="0"/>
              </a:rPr>
              <a:t>Some of the other changes are more obvious. The most important is the LAMPS electronics suite, which includes:</a:t>
            </a:r>
            <a:endParaRPr lang="en-US" sz="1200" dirty="0">
              <a:effectLst/>
              <a:latin typeface="Times New Roman" panose="02020603050405020304" pitchFamily="18" charset="0"/>
              <a:ea typeface="Times New Roman" panose="02020603050405020304" pitchFamily="18" charset="0"/>
            </a:endParaRPr>
          </a:p>
          <a:p>
            <a:pPr lvl="0"/>
            <a:endParaRPr lang="en-US" sz="1200" dirty="0">
              <a:solidFill>
                <a:srgbClr val="000000"/>
              </a:solidFill>
              <a:effectLst/>
              <a:latin typeface="Arial" panose="020B0604020202020204" pitchFamily="34" charset="0"/>
              <a:ea typeface="Times New Roman" panose="02020603050405020304" pitchFamily="18" charset="0"/>
            </a:endParaRPr>
          </a:p>
          <a:p>
            <a:pPr lvl="1"/>
            <a:r>
              <a:rPr lang="en-US" sz="1200" dirty="0">
                <a:solidFill>
                  <a:srgbClr val="000000"/>
                </a:solidFill>
                <a:effectLst/>
                <a:latin typeface="Arial" panose="020B0604020202020204" pitchFamily="34" charset="0"/>
                <a:ea typeface="Times New Roman" panose="02020603050405020304" pitchFamily="18" charset="0"/>
              </a:rPr>
              <a:t>	A Texas Instruments AN/APS-124 360-degree search radar, mounted in a drum under the nose. The AN/APS-124 has a range of 240 kilometers (150 miles) at search altitude, and can be used to support both anti-submarine and ocean surface warfare. Radar data can also be transmitted over the datalink to help target weapons from other platforms, such as surface vessel or submarine launched </a:t>
            </a:r>
            <a:r>
              <a:rPr lang="en-US" sz="1200" dirty="0" err="1">
                <a:solidFill>
                  <a:srgbClr val="000000"/>
                </a:solidFill>
                <a:effectLst/>
                <a:latin typeface="Arial" panose="020B0604020202020204" pitchFamily="34" charset="0"/>
                <a:ea typeface="Times New Roman" panose="02020603050405020304" pitchFamily="18" charset="0"/>
              </a:rPr>
              <a:t>antiship</a:t>
            </a:r>
            <a:r>
              <a:rPr lang="en-US" sz="1200" dirty="0">
                <a:solidFill>
                  <a:srgbClr val="000000"/>
                </a:solidFill>
                <a:effectLst/>
                <a:latin typeface="Arial" panose="020B0604020202020204" pitchFamily="34" charset="0"/>
                <a:ea typeface="Times New Roman" panose="02020603050405020304" pitchFamily="18" charset="0"/>
              </a:rPr>
              <a:t> missiles. </a:t>
            </a:r>
          </a:p>
          <a:p>
            <a:pPr lvl="0"/>
            <a:endParaRPr lang="en-US" sz="1200" dirty="0">
              <a:solidFill>
                <a:srgbClr val="000000"/>
              </a:solidFill>
              <a:effectLst/>
              <a:latin typeface="Times New Roman" panose="02020603050405020304" pitchFamily="18"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An AN/ALQ-142 "electronic support measures (ESM)" or emitter location system, manifested as a set of a total of four boxy housings on the chin and rear fuselage. </a:t>
            </a:r>
          </a:p>
          <a:p>
            <a:pPr lvl="0"/>
            <a:endParaRPr lang="en-US" sz="1200" dirty="0">
              <a:solidFill>
                <a:srgbClr val="000000"/>
              </a:solidFill>
              <a:effectLst/>
              <a:latin typeface="Times New Roman" panose="02020603050405020304" pitchFamily="18"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A Texas Instruments AN/ASQ-81(V)2 magnetic anomaly detector (MAD) system, with the MAD sensor or "bird" carried on a short boom on the right side of the aircraft where the tail merges into the main fuselage, and towed through the air on a cable behind the helicopter. </a:t>
            </a:r>
            <a:endParaRPr lang="en-US" sz="1200" dirty="0">
              <a:solidFill>
                <a:srgbClr val="000000"/>
              </a:solidFill>
              <a:effectLst/>
              <a:latin typeface="Times New Roman" panose="02020603050405020304" pitchFamily="18" charset="0"/>
              <a:ea typeface="Times New Roman" panose="02020603050405020304" pitchFamily="18" charset="0"/>
            </a:endParaRPr>
          </a:p>
          <a:p>
            <a:pPr lvl="0"/>
            <a:endParaRPr lang="en-US" sz="1200" dirty="0">
              <a:solidFill>
                <a:srgbClr val="000000"/>
              </a:solidFill>
              <a:effectLst/>
              <a:latin typeface="Times New Roman" panose="02020603050405020304" pitchFamily="18"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A 25-tube sonar buoy launcher array, with the buoys firing out the left side of the fuselage. Five buoys are carried per tube, for a total of 125 buoys. Both active and passive </a:t>
            </a:r>
            <a:r>
              <a:rPr lang="en-US" sz="1200" dirty="0" err="1">
                <a:solidFill>
                  <a:srgbClr val="000000"/>
                </a:solidFill>
                <a:effectLst/>
                <a:latin typeface="Arial" panose="020B0604020202020204" pitchFamily="34" charset="0"/>
                <a:ea typeface="Times New Roman" panose="02020603050405020304" pitchFamily="18" charset="0"/>
              </a:rPr>
              <a:t>sonobuoys</a:t>
            </a:r>
            <a:r>
              <a:rPr lang="en-US" sz="1200" dirty="0">
                <a:solidFill>
                  <a:srgbClr val="000000"/>
                </a:solidFill>
                <a:effectLst/>
                <a:latin typeface="Arial" panose="020B0604020202020204" pitchFamily="34" charset="0"/>
                <a:ea typeface="Times New Roman" panose="02020603050405020304" pitchFamily="18" charset="0"/>
              </a:rPr>
              <a:t> are carried, and are monitored by an AN/ARR-75 </a:t>
            </a:r>
            <a:r>
              <a:rPr lang="en-US" sz="1200" dirty="0" err="1">
                <a:solidFill>
                  <a:srgbClr val="000000"/>
                </a:solidFill>
                <a:effectLst/>
                <a:latin typeface="Arial" panose="020B0604020202020204" pitchFamily="34" charset="0"/>
                <a:ea typeface="Times New Roman" panose="02020603050405020304" pitchFamily="18" charset="0"/>
              </a:rPr>
              <a:t>sonobuoy</a:t>
            </a:r>
            <a:r>
              <a:rPr lang="en-US" sz="1200" dirty="0">
                <a:solidFill>
                  <a:srgbClr val="000000"/>
                </a:solidFill>
                <a:effectLst/>
                <a:latin typeface="Arial" panose="020B0604020202020204" pitchFamily="34" charset="0"/>
                <a:ea typeface="Times New Roman" panose="02020603050405020304" pitchFamily="18" charset="0"/>
              </a:rPr>
              <a:t> receiving set.</a:t>
            </a:r>
            <a:endParaRPr lang="en-US" sz="1200" dirty="0">
              <a:solidFill>
                <a:srgbClr val="000000"/>
              </a:solidFill>
              <a:effectLst/>
              <a:latin typeface="Times New Roman" panose="02020603050405020304" pitchFamily="18" charset="0"/>
              <a:ea typeface="Times New Roman" panose="02020603050405020304" pitchFamily="18" charset="0"/>
            </a:endParaRPr>
          </a:p>
          <a:p>
            <a:pPr lvl="0"/>
            <a:endParaRPr lang="en-US" sz="1200" dirty="0">
              <a:solidFill>
                <a:srgbClr val="000000"/>
              </a:solidFill>
              <a:effectLst/>
              <a:latin typeface="Times New Roman" panose="02020603050405020304" pitchFamily="18" charset="0"/>
              <a:ea typeface="Times New Roman" panose="02020603050405020304" pitchFamily="18" charset="0"/>
            </a:endParaRPr>
          </a:p>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3966391101"/>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171450" indent="-171450" algn="l" rtl="0" eaLnBrk="1" latinLnBrk="0" hangingPunct="1">
        <a:spcBef>
          <a:spcPct val="20000"/>
        </a:spcBef>
        <a:buClr>
          <a:schemeClr val="tx1"/>
        </a:buClr>
        <a:buSzPct val="110000"/>
        <a:buFont typeface="Wingdings" panose="05000000000000000000" pitchFamily="2" charset="2"/>
        <a:buChar char="§"/>
        <a:defRPr kumimoji="0" lang="en-US" sz="1200" b="0" kern="1200" smtClean="0">
          <a:solidFill>
            <a:srgbClr val="002A80"/>
          </a:solidFill>
          <a:effectLst/>
          <a:latin typeface="Arial" panose="020B0604020202020204" pitchFamily="34" charset="0"/>
          <a:ea typeface="+mn-ea"/>
          <a:cs typeface="Arial" panose="020B0604020202020204" pitchFamily="34" charset="0"/>
        </a:defRPr>
      </a:lvl1pPr>
      <a:lvl2pPr marL="0" indent="0" algn="l" rtl="0" eaLnBrk="1" latinLnBrk="0" hangingPunct="1">
        <a:spcBef>
          <a:spcPct val="20000"/>
        </a:spcBef>
        <a:buClr>
          <a:schemeClr val="accent1"/>
        </a:buClr>
        <a:buSzPct val="85000"/>
        <a:buFont typeface="Wingdings 2"/>
        <a:buNone/>
        <a:tabLst>
          <a:tab pos="171450" algn="l"/>
        </a:tabLst>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914400" y="1577736"/>
            <a:ext cx="7086600" cy="685800"/>
          </a:xfrm>
          <a:prstGeom prst="rect">
            <a:avLst/>
          </a:prstGeom>
          <a:scene3d>
            <a:camera prst="orthographicFront"/>
            <a:lightRig rig="threePt" dir="t"/>
          </a:scene3d>
          <a:sp3d>
            <a:bevelT/>
          </a:sp3d>
        </p:spPr>
        <p:txBody>
          <a:bodyPr vert="horz">
            <a:normAutofit/>
          </a:bodyPr>
          <a:lstStyle/>
          <a:p>
            <a:r>
              <a:rPr lang="en-US" sz="1200" dirty="0">
                <a:solidFill>
                  <a:srgbClr val="000000"/>
                </a:solidFill>
                <a:effectLst/>
                <a:latin typeface="Arial" panose="020B0604020202020204" pitchFamily="34" charset="0"/>
                <a:ea typeface="Times New Roman" panose="02020603050405020304" pitchFamily="18" charset="0"/>
              </a:rPr>
              <a:t>There is a stub pylon behind the cabin door on each side for carriage of a total of two Mark 46 homing torpedoes or two 455-liter (120 US gallon) external fuel tanks.</a:t>
            </a:r>
          </a:p>
          <a:p>
            <a:endParaRPr lang="en-US" sz="1200" dirty="0">
              <a:effectLst/>
              <a:latin typeface="Times New Roman" panose="02020603050405020304" pitchFamily="18" charset="0"/>
              <a:ea typeface="Times New Roman" panose="02020603050405020304" pitchFamily="18" charset="0"/>
            </a:endParaRPr>
          </a:p>
          <a:p>
            <a:r>
              <a:rPr lang="en-US" sz="1200" dirty="0">
                <a:solidFill>
                  <a:srgbClr val="000000"/>
                </a:solidFill>
                <a:effectLst/>
                <a:latin typeface="Arial" panose="020B0604020202020204" pitchFamily="34" charset="0"/>
                <a:ea typeface="Times New Roman" panose="02020603050405020304" pitchFamily="18" charset="0"/>
              </a:rPr>
              <a:t>The fact that the Seahawk has a bigger kit of built-in gear makes its empty weight substantially greater than that of the Black Hawk -- 6,190 kilograms (13,650 pounds) versus 4,820 kilograms (10,625 pounds). The Seahawk's maximum takeoff weight is also greater, at 9,925 kilograms (21,885 pounds), compared to the Black Hawk's 9,185 kilograms (20,250 pounds). The Seahawk was originally fitted with uprated GE T700-GE-401 turboshafts, with 1,260 kW (1,690 SHP) each, to handle the greater weight. The engines are corrosion-protected for maritime operation. The Black Hawk transmission system was uprated to handle the more powerful engines. The engines were later upgraded to T700-GE-401Cs with 1,420 kW (1,900 SHP) each. Top speed is lower due to the heavier weight and greater external clutter of the Seahawk.</a:t>
            </a:r>
          </a:p>
          <a:p>
            <a:endParaRPr lang="en-US" sz="1200" dirty="0">
              <a:effectLst/>
              <a:latin typeface="Times New Roman" panose="02020603050405020304" pitchFamily="18" charset="0"/>
              <a:ea typeface="Times New Roman" panose="02020603050405020304" pitchFamily="18" charset="0"/>
            </a:endParaRPr>
          </a:p>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84336936"/>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l" rtl="0" eaLnBrk="1" latinLnBrk="0" hangingPunct="1">
        <a:spcBef>
          <a:spcPct val="20000"/>
        </a:spcBef>
        <a:buClr>
          <a:schemeClr val="accent3"/>
        </a:buClr>
        <a:buSzPct val="95000"/>
        <a:buFontTx/>
        <a:buNone/>
        <a:defRPr kumimoji="0" lang="en-US" sz="1200" b="0" kern="1200" smtClean="0">
          <a:solidFill>
            <a:srgbClr val="002A80"/>
          </a:solidFill>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11" name="Text Placeholder 29">
            <a:extLst>
              <a:ext uri="{FF2B5EF4-FFF2-40B4-BE49-F238E27FC236}">
                <a16:creationId xmlns:a16="http://schemas.microsoft.com/office/drawing/2014/main" id="{B90A38D1-7EB5-4E0A-BEC7-47B05621461D}"/>
              </a:ext>
            </a:extLst>
          </p:cNvPr>
          <p:cNvSpPr>
            <a:spLocks noGrp="1"/>
          </p:cNvSpPr>
          <p:nvPr>
            <p:ph type="body" idx="1"/>
          </p:nvPr>
        </p:nvSpPr>
        <p:spPr>
          <a:xfrm>
            <a:off x="838200" y="1394592"/>
            <a:ext cx="7086600" cy="4853808"/>
          </a:xfrm>
          <a:prstGeom prst="rect">
            <a:avLst/>
          </a:prstGeom>
          <a:scene3d>
            <a:camera prst="orthographicFront"/>
            <a:lightRig rig="threePt" dir="t"/>
          </a:scene3d>
          <a:sp3d>
            <a:bevelT/>
          </a:sp3d>
        </p:spPr>
        <p:txBody>
          <a:bodyPr vert="horz">
            <a:noAutofit/>
          </a:bodyPr>
          <a:lstStyle/>
          <a:p>
            <a:r>
              <a:rPr lang="en-US" sz="1200" dirty="0">
                <a:solidFill>
                  <a:srgbClr val="000000"/>
                </a:solidFill>
                <a:effectLst/>
                <a:latin typeface="Arial" panose="020B0604020202020204" pitchFamily="34" charset="0"/>
                <a:ea typeface="Times New Roman" panose="02020603050405020304" pitchFamily="18" charset="0"/>
              </a:rPr>
              <a:t>The Seahawk's landing gear is its most obvious distinguishing element. It features a two-wheel tailwheel, moved forward to the rear of the main fuselage, and taller main gear to provide clearance for the drum </a:t>
            </a:r>
            <a:r>
              <a:rPr lang="en-US" sz="1200" dirty="0" err="1">
                <a:solidFill>
                  <a:srgbClr val="000000"/>
                </a:solidFill>
                <a:effectLst/>
                <a:latin typeface="Arial" panose="020B0604020202020204" pitchFamily="34" charset="0"/>
                <a:ea typeface="Times New Roman" panose="02020603050405020304" pitchFamily="18" charset="0"/>
              </a:rPr>
              <a:t>radome</a:t>
            </a:r>
            <a:r>
              <a:rPr lang="en-US" sz="1200" dirty="0">
                <a:solidFill>
                  <a:srgbClr val="000000"/>
                </a:solidFill>
                <a:effectLst/>
                <a:latin typeface="Arial" panose="020B0604020202020204" pitchFamily="34" charset="0"/>
                <a:ea typeface="Times New Roman" panose="02020603050405020304" pitchFamily="18" charset="0"/>
              </a:rPr>
              <a:t>. The landing gear is simplified compared to the Black Hawk, since the heavy-duty shock absorber system of the Army version was judged unnecessary. The window and door arrangement was also substantially modified, with the door on the left eliminated and the door on the right reduced in size.</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000000"/>
                </a:solidFill>
                <a:effectLst/>
                <a:latin typeface="Arial" panose="020B0604020202020204" pitchFamily="34" charset="0"/>
                <a:ea typeface="Times New Roman" panose="02020603050405020304" pitchFamily="18" charset="0"/>
              </a:rPr>
              <a:t>Three crew are normally carried, including a pilot, a copilot / airborne tactical officer, and sensor operator or "</a:t>
            </a:r>
            <a:r>
              <a:rPr lang="en-US" sz="1200" dirty="0" err="1">
                <a:solidFill>
                  <a:srgbClr val="000000"/>
                </a:solidFill>
                <a:effectLst/>
                <a:latin typeface="Arial" panose="020B0604020202020204" pitchFamily="34" charset="0"/>
                <a:ea typeface="Times New Roman" panose="02020603050405020304" pitchFamily="18" charset="0"/>
              </a:rPr>
              <a:t>senso</a:t>
            </a:r>
            <a:r>
              <a:rPr lang="en-US" sz="1200" dirty="0">
                <a:solidFill>
                  <a:srgbClr val="000000"/>
                </a:solidFill>
                <a:effectLst/>
                <a:latin typeface="Arial" panose="020B0604020202020204" pitchFamily="34" charset="0"/>
                <a:ea typeface="Times New Roman" panose="02020603050405020304" pitchFamily="18" charset="0"/>
              </a:rPr>
              <a:t>". Most of the data is transferred to the parent vessel for processing, but the crew handles the terminal attack themselves. The Seahawk can be fitted with an external rescue hoist on the right side to support its secondary SAR role, as well as belly cargo sling hook for "vertical replenishment (</a:t>
            </a:r>
            <a:r>
              <a:rPr lang="en-US" sz="1200" dirty="0" err="1">
                <a:solidFill>
                  <a:srgbClr val="000000"/>
                </a:solidFill>
                <a:effectLst/>
                <a:latin typeface="Arial" panose="020B0604020202020204" pitchFamily="34" charset="0"/>
                <a:ea typeface="Times New Roman" panose="02020603050405020304" pitchFamily="18" charset="0"/>
              </a:rPr>
              <a:t>vertrep</a:t>
            </a:r>
            <a:r>
              <a:rPr lang="en-US" sz="1200" dirty="0">
                <a:solidFill>
                  <a:srgbClr val="000000"/>
                </a:solidFill>
                <a:effectLst/>
                <a:latin typeface="Arial" panose="020B0604020202020204" pitchFamily="34" charset="0"/>
                <a:ea typeface="Times New Roman" panose="02020603050405020304" pitchFamily="18" charset="0"/>
              </a:rPr>
              <a:t>)" missions.</a:t>
            </a:r>
            <a:endParaRPr lang="en-US" sz="1200" dirty="0">
              <a:effectLst/>
              <a:latin typeface="Times New Roman" panose="02020603050405020304" pitchFamily="18" charset="0"/>
              <a:ea typeface="Times New Roman" panose="02020603050405020304" pitchFamily="18" charset="0"/>
            </a:endParaRPr>
          </a:p>
          <a:p>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2556742"/>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l" rtl="0" eaLnBrk="1" latinLnBrk="0" hangingPunct="1">
        <a:spcBef>
          <a:spcPct val="20000"/>
        </a:spcBef>
        <a:buClr>
          <a:schemeClr val="accent3"/>
        </a:buClr>
        <a:buSzPct val="95000"/>
        <a:buFontTx/>
        <a:buNone/>
        <a:defRPr kumimoji="0" lang="en-US" sz="1400" b="0" kern="1200" smtClean="0">
          <a:solidFill>
            <a:srgbClr val="002A80"/>
          </a:solidFill>
          <a:effectLst/>
          <a:latin typeface="Arial Black" panose="020B0A040201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838200" y="2518982"/>
            <a:ext cx="7086600" cy="685800"/>
          </a:xfrm>
          <a:prstGeom prst="rect">
            <a:avLst/>
          </a:prstGeom>
          <a:scene3d>
            <a:camera prst="orthographicFront"/>
            <a:lightRig rig="threePt" dir="t"/>
          </a:scene3d>
          <a:sp3d>
            <a:bevelT/>
          </a:sp3d>
        </p:spPr>
        <p:txBody>
          <a:bodyPr vert="horz">
            <a:normAutofit/>
          </a:bodyPr>
          <a:lstStyle/>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3249915116"/>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ctr" rtl="0" eaLnBrk="1" latinLnBrk="0" hangingPunct="1">
        <a:spcBef>
          <a:spcPct val="20000"/>
        </a:spcBef>
        <a:buClr>
          <a:schemeClr val="accent3"/>
        </a:buClr>
        <a:buSzPct val="95000"/>
        <a:buFontTx/>
        <a:buNone/>
        <a:defRPr kumimoji="0" sz="3200" b="1" kern="1200">
          <a:solidFill>
            <a:srgbClr val="002A8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838200" y="2518982"/>
            <a:ext cx="7086600" cy="685800"/>
          </a:xfrm>
          <a:prstGeom prst="rect">
            <a:avLst/>
          </a:prstGeom>
          <a:scene3d>
            <a:camera prst="orthographicFront"/>
            <a:lightRig rig="threePt" dir="t"/>
          </a:scene3d>
          <a:sp3d>
            <a:bevelT/>
          </a:sp3d>
        </p:spPr>
        <p:txBody>
          <a:bodyPr vert="horz">
            <a:normAutofit/>
          </a:bodyPr>
          <a:lstStyle/>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3597327340"/>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ctr" rtl="0" eaLnBrk="1" latinLnBrk="0" hangingPunct="1">
        <a:spcBef>
          <a:spcPct val="20000"/>
        </a:spcBef>
        <a:buClr>
          <a:schemeClr val="accent3"/>
        </a:buClr>
        <a:buSzPct val="95000"/>
        <a:buFontTx/>
        <a:buNone/>
        <a:defRPr kumimoji="0" sz="3200" b="1" kern="1200">
          <a:solidFill>
            <a:srgbClr val="002A8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838200" y="2518982"/>
            <a:ext cx="7086600" cy="685800"/>
          </a:xfrm>
          <a:prstGeom prst="rect">
            <a:avLst/>
          </a:prstGeom>
          <a:scene3d>
            <a:camera prst="orthographicFront"/>
            <a:lightRig rig="threePt" dir="t"/>
          </a:scene3d>
          <a:sp3d>
            <a:bevelT/>
          </a:sp3d>
        </p:spPr>
        <p:txBody>
          <a:bodyPr vert="horz">
            <a:normAutofit/>
          </a:bodyPr>
          <a:lstStyle/>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1596131200"/>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ctr" rtl="0" eaLnBrk="1" latinLnBrk="0" hangingPunct="1">
        <a:spcBef>
          <a:spcPct val="20000"/>
        </a:spcBef>
        <a:buClr>
          <a:schemeClr val="accent3"/>
        </a:buClr>
        <a:buSzPct val="95000"/>
        <a:buFontTx/>
        <a:buNone/>
        <a:defRPr kumimoji="0" sz="3200" b="1" kern="1200">
          <a:solidFill>
            <a:srgbClr val="002A8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b="1" dirty="0"/>
              <a:t>Sikorsky S-70B-2 Seahawk Presentation</a:t>
            </a:r>
          </a:p>
        </p:txBody>
      </p:sp>
      <p:pic>
        <p:nvPicPr>
          <p:cNvPr id="4" name="Picture 3">
            <a:extLst>
              <a:ext uri="{FF2B5EF4-FFF2-40B4-BE49-F238E27FC236}">
                <a16:creationId xmlns:a16="http://schemas.microsoft.com/office/drawing/2014/main" id="{29E7B4E5-E90F-5F4F-9FFE-766F4B8C2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295400"/>
            <a:ext cx="6213503" cy="4029434"/>
          </a:xfrm>
          <a:prstGeom prst="rect">
            <a:avLst/>
          </a:prstGeom>
          <a:scene3d>
            <a:camera prst="orthographicFront"/>
            <a:lightRig rig="threePt" dir="t"/>
          </a:scene3d>
          <a:sp3d>
            <a:bevelT/>
          </a:sp3d>
        </p:spPr>
      </p:pic>
    </p:spTree>
    <p:extLst>
      <p:ext uri="{BB962C8B-B14F-4D97-AF65-F5344CB8AC3E}">
        <p14:creationId xmlns:p14="http://schemas.microsoft.com/office/powerpoint/2010/main" val="62452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pic>
        <p:nvPicPr>
          <p:cNvPr id="4" name="Picture 3">
            <a:extLst>
              <a:ext uri="{FF2B5EF4-FFF2-40B4-BE49-F238E27FC236}">
                <a16:creationId xmlns:a16="http://schemas.microsoft.com/office/drawing/2014/main" id="{4935D716-FBD3-4EB5-90BC-C3C6ED944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1371600"/>
            <a:ext cx="6019800" cy="40132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64797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sp>
        <p:nvSpPr>
          <p:cNvPr id="3" name="Rectangle 2">
            <a:extLst>
              <a:ext uri="{FF2B5EF4-FFF2-40B4-BE49-F238E27FC236}">
                <a16:creationId xmlns:a16="http://schemas.microsoft.com/office/drawing/2014/main" id="{693FBE52-CDE5-4BC9-B067-697BBA5F33F1}"/>
              </a:ext>
            </a:extLst>
          </p:cNvPr>
          <p:cNvSpPr/>
          <p:nvPr/>
        </p:nvSpPr>
        <p:spPr>
          <a:xfrm>
            <a:off x="647700" y="1270652"/>
            <a:ext cx="7848600" cy="4316695"/>
          </a:xfrm>
          <a:prstGeom prst="rect">
            <a:avLst/>
          </a:prstGeom>
        </p:spPr>
        <p:txBody>
          <a:bodyPr wrap="square">
            <a:spAutoFit/>
          </a:bodyPr>
          <a:lstStyle/>
          <a:p>
            <a:pPr algn="just">
              <a:lnSpc>
                <a:spcPct val="115000"/>
              </a:lnSpc>
            </a:pPr>
            <a:r>
              <a:rPr lang="en-US" sz="1600" dirty="0">
                <a:solidFill>
                  <a:srgbClr val="000000"/>
                </a:solidFill>
                <a:latin typeface="Arial" panose="020B0604020202020204" pitchFamily="34" charset="0"/>
                <a:ea typeface="Times New Roman" panose="02020603050405020304" pitchFamily="18" charset="0"/>
              </a:rPr>
              <a:t>The Seahawk's landing gear is its most obvious distinguishing element. It features a two-wheel tailwheel, moved forward to the rear of the main fuselage, and taller main gear to provide clearance for the drum radome. The landing gear is simplified compared to the Black Hawk, since the heavy-duty shock absorber system of the Army version was judged unnecessary. The window and door arrangement was also substantially modified, with the door on the left eliminated and the door on the right reduced in size.</a:t>
            </a:r>
          </a:p>
          <a:p>
            <a:pPr algn="just">
              <a:lnSpc>
                <a:spcPct val="115000"/>
              </a:lnSpc>
            </a:pPr>
            <a:endParaRPr lang="en-US" sz="1600" dirty="0">
              <a:solidFill>
                <a:srgbClr val="000000"/>
              </a:solidFill>
              <a:latin typeface="Arial" panose="020B0604020202020204" pitchFamily="34" charset="0"/>
              <a:ea typeface="Times New Roman" panose="02020603050405020304" pitchFamily="18" charset="0"/>
            </a:endParaRPr>
          </a:p>
          <a:p>
            <a:pPr algn="just">
              <a:lnSpc>
                <a:spcPct val="115000"/>
              </a:lnSpc>
            </a:pPr>
            <a:r>
              <a:rPr lang="en-US" sz="1600" dirty="0">
                <a:solidFill>
                  <a:srgbClr val="000000"/>
                </a:solidFill>
                <a:latin typeface="Arial" panose="020B0604020202020204" pitchFamily="34" charset="0"/>
                <a:ea typeface="Times New Roman" panose="02020603050405020304" pitchFamily="18" charset="0"/>
              </a:rPr>
              <a:t>Three crew are normally carried, including a pilot, a copilot / airborne tactical officer, and sensor operator or "</a:t>
            </a:r>
            <a:r>
              <a:rPr lang="en-US" sz="1600" dirty="0" err="1">
                <a:solidFill>
                  <a:srgbClr val="000000"/>
                </a:solidFill>
                <a:latin typeface="Arial" panose="020B0604020202020204" pitchFamily="34" charset="0"/>
                <a:ea typeface="Times New Roman" panose="02020603050405020304" pitchFamily="18" charset="0"/>
              </a:rPr>
              <a:t>senso</a:t>
            </a:r>
            <a:r>
              <a:rPr lang="en-US" sz="1600" dirty="0">
                <a:solidFill>
                  <a:srgbClr val="000000"/>
                </a:solidFill>
                <a:latin typeface="Arial" panose="020B0604020202020204" pitchFamily="34" charset="0"/>
                <a:ea typeface="Times New Roman" panose="02020603050405020304" pitchFamily="18" charset="0"/>
              </a:rPr>
              <a:t>". Most of the data is transferred to the parent vessel for processing, but the crew handles the terminal attack themselves. </a:t>
            </a:r>
          </a:p>
          <a:p>
            <a:pPr algn="just">
              <a:lnSpc>
                <a:spcPct val="115000"/>
              </a:lnSpc>
            </a:pPr>
            <a:endParaRPr lang="en-US" sz="1600" dirty="0">
              <a:solidFill>
                <a:srgbClr val="000000"/>
              </a:solidFill>
              <a:latin typeface="Arial" panose="020B0604020202020204" pitchFamily="34" charset="0"/>
              <a:ea typeface="Times New Roman" panose="02020603050405020304" pitchFamily="18" charset="0"/>
            </a:endParaRPr>
          </a:p>
          <a:p>
            <a:pPr algn="just">
              <a:lnSpc>
                <a:spcPct val="115000"/>
              </a:lnSpc>
            </a:pPr>
            <a:r>
              <a:rPr lang="en-US" sz="1600" dirty="0">
                <a:solidFill>
                  <a:srgbClr val="000000"/>
                </a:solidFill>
                <a:latin typeface="Arial" panose="020B0604020202020204" pitchFamily="34" charset="0"/>
                <a:ea typeface="Times New Roman" panose="02020603050405020304" pitchFamily="18" charset="0"/>
              </a:rPr>
              <a:t>The Seahawk can be fitted with an external rescue hoist on the right side to support its secondary SAR role, as well as belly cargo sling hook for "vertical replenishment (</a:t>
            </a:r>
            <a:r>
              <a:rPr lang="en-US" sz="1600" dirty="0" err="1">
                <a:solidFill>
                  <a:srgbClr val="000000"/>
                </a:solidFill>
                <a:latin typeface="Arial" panose="020B0604020202020204" pitchFamily="34" charset="0"/>
                <a:ea typeface="Times New Roman" panose="02020603050405020304" pitchFamily="18" charset="0"/>
              </a:rPr>
              <a:t>vertrep</a:t>
            </a:r>
            <a:r>
              <a:rPr lang="en-US" sz="1600" dirty="0">
                <a:solidFill>
                  <a:srgbClr val="000000"/>
                </a:solidFill>
                <a:latin typeface="Arial" panose="020B0604020202020204" pitchFamily="34" charset="0"/>
                <a:ea typeface="Times New Roman" panose="02020603050405020304" pitchFamily="18" charset="0"/>
              </a:rPr>
              <a:t>)" missions.</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1251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pic>
        <p:nvPicPr>
          <p:cNvPr id="4" name="Picture 3">
            <a:extLst>
              <a:ext uri="{FF2B5EF4-FFF2-40B4-BE49-F238E27FC236}">
                <a16:creationId xmlns:a16="http://schemas.microsoft.com/office/drawing/2014/main" id="{1097DDB1-EACF-4261-BFC9-0C1AB1A5D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300" y="1295400"/>
            <a:ext cx="5613400" cy="4210050"/>
          </a:xfrm>
          <a:prstGeom prst="rect">
            <a:avLst/>
          </a:prstGeom>
          <a:scene3d>
            <a:camera prst="orthographicFront"/>
            <a:lightRig rig="threePt" dir="t"/>
          </a:scene3d>
          <a:sp3d>
            <a:bevelT/>
          </a:sp3d>
        </p:spPr>
      </p:pic>
    </p:spTree>
    <p:extLst>
      <p:ext uri="{BB962C8B-B14F-4D97-AF65-F5344CB8AC3E}">
        <p14:creationId xmlns:p14="http://schemas.microsoft.com/office/powerpoint/2010/main" val="6267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8460"/>
            <a:ext cx="8229600" cy="514350"/>
          </a:xfrm>
        </p:spPr>
        <p:txBody>
          <a:bodyPr>
            <a:noAutofit/>
          </a:bodyPr>
          <a:lstStyle/>
          <a:p>
            <a:r>
              <a:rPr lang="en-US" sz="3200" dirty="0"/>
              <a:t>Sikorsky S-70B-2 Seahawk</a:t>
            </a:r>
          </a:p>
        </p:txBody>
      </p:sp>
      <p:sp>
        <p:nvSpPr>
          <p:cNvPr id="3" name="Rectangle 2">
            <a:extLst>
              <a:ext uri="{FF2B5EF4-FFF2-40B4-BE49-F238E27FC236}">
                <a16:creationId xmlns:a16="http://schemas.microsoft.com/office/drawing/2014/main" id="{C225DD56-DBF3-4078-9E84-331051C4829A}"/>
              </a:ext>
            </a:extLst>
          </p:cNvPr>
          <p:cNvSpPr/>
          <p:nvPr/>
        </p:nvSpPr>
        <p:spPr>
          <a:xfrm>
            <a:off x="609600" y="1052810"/>
            <a:ext cx="7772400" cy="2649059"/>
          </a:xfrm>
          <a:prstGeom prst="rect">
            <a:avLst/>
          </a:prstGeom>
        </p:spPr>
        <p:txBody>
          <a:bodyPr wrap="square">
            <a:spAutoFit/>
          </a:bodyPr>
          <a:lstStyle/>
          <a:p>
            <a:pPr>
              <a:lnSpc>
                <a:spcPct val="115000"/>
              </a:lnSpc>
            </a:pP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We are offering ex-Australian Seahawks featuring an S-70B-2 airframe with Royal Australian Navy (RAN)-specified avionics and a rescue hoist on the starboard side.  </a:t>
            </a:r>
          </a:p>
          <a:p>
            <a:pPr>
              <a:lnSpc>
                <a:spcPct val="115000"/>
              </a:lnSpc>
            </a:pPr>
            <a:endPar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pPr>
            <a:endPar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pPr>
            <a:endPar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pPr>
            <a:endPar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pPr>
            <a:endPar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pP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0434DE6C-EFE7-46DF-B13B-4FCF990094FD}"/>
              </a:ext>
            </a:extLst>
          </p:cNvPr>
          <p:cNvGraphicFramePr>
            <a:graphicFrameLocks noGrp="1"/>
          </p:cNvGraphicFramePr>
          <p:nvPr>
            <p:extLst>
              <p:ext uri="{D42A27DB-BD31-4B8C-83A1-F6EECF244321}">
                <p14:modId xmlns:p14="http://schemas.microsoft.com/office/powerpoint/2010/main" val="1412639111"/>
              </p:ext>
            </p:extLst>
          </p:nvPr>
        </p:nvGraphicFramePr>
        <p:xfrm>
          <a:off x="609600" y="1981200"/>
          <a:ext cx="8001002" cy="672919"/>
        </p:xfrm>
        <a:graphic>
          <a:graphicData uri="http://schemas.openxmlformats.org/drawingml/2006/table">
            <a:tbl>
              <a:tblPr>
                <a:tableStyleId>{5C22544A-7EE6-4342-B048-85BDC9FD1C3A}</a:tableStyleId>
              </a:tblPr>
              <a:tblGrid>
                <a:gridCol w="1676400">
                  <a:extLst>
                    <a:ext uri="{9D8B030D-6E8A-4147-A177-3AD203B41FA5}">
                      <a16:colId xmlns:a16="http://schemas.microsoft.com/office/drawing/2014/main" val="143012920"/>
                    </a:ext>
                  </a:extLst>
                </a:gridCol>
                <a:gridCol w="685800">
                  <a:extLst>
                    <a:ext uri="{9D8B030D-6E8A-4147-A177-3AD203B41FA5}">
                      <a16:colId xmlns:a16="http://schemas.microsoft.com/office/drawing/2014/main" val="569880509"/>
                    </a:ext>
                  </a:extLst>
                </a:gridCol>
                <a:gridCol w="680378">
                  <a:extLst>
                    <a:ext uri="{9D8B030D-6E8A-4147-A177-3AD203B41FA5}">
                      <a16:colId xmlns:a16="http://schemas.microsoft.com/office/drawing/2014/main" val="2495446535"/>
                    </a:ext>
                  </a:extLst>
                </a:gridCol>
                <a:gridCol w="550936">
                  <a:extLst>
                    <a:ext uri="{9D8B030D-6E8A-4147-A177-3AD203B41FA5}">
                      <a16:colId xmlns:a16="http://schemas.microsoft.com/office/drawing/2014/main" val="1340892959"/>
                    </a:ext>
                  </a:extLst>
                </a:gridCol>
                <a:gridCol w="550936">
                  <a:extLst>
                    <a:ext uri="{9D8B030D-6E8A-4147-A177-3AD203B41FA5}">
                      <a16:colId xmlns:a16="http://schemas.microsoft.com/office/drawing/2014/main" val="3369777653"/>
                    </a:ext>
                  </a:extLst>
                </a:gridCol>
                <a:gridCol w="550936">
                  <a:extLst>
                    <a:ext uri="{9D8B030D-6E8A-4147-A177-3AD203B41FA5}">
                      <a16:colId xmlns:a16="http://schemas.microsoft.com/office/drawing/2014/main" val="2776847318"/>
                    </a:ext>
                  </a:extLst>
                </a:gridCol>
                <a:gridCol w="550936">
                  <a:extLst>
                    <a:ext uri="{9D8B030D-6E8A-4147-A177-3AD203B41FA5}">
                      <a16:colId xmlns:a16="http://schemas.microsoft.com/office/drawing/2014/main" val="1424813730"/>
                    </a:ext>
                  </a:extLst>
                </a:gridCol>
                <a:gridCol w="550936">
                  <a:extLst>
                    <a:ext uri="{9D8B030D-6E8A-4147-A177-3AD203B41FA5}">
                      <a16:colId xmlns:a16="http://schemas.microsoft.com/office/drawing/2014/main" val="2556266028"/>
                    </a:ext>
                  </a:extLst>
                </a:gridCol>
                <a:gridCol w="550936">
                  <a:extLst>
                    <a:ext uri="{9D8B030D-6E8A-4147-A177-3AD203B41FA5}">
                      <a16:colId xmlns:a16="http://schemas.microsoft.com/office/drawing/2014/main" val="2799953274"/>
                    </a:ext>
                  </a:extLst>
                </a:gridCol>
                <a:gridCol w="550936">
                  <a:extLst>
                    <a:ext uri="{9D8B030D-6E8A-4147-A177-3AD203B41FA5}">
                      <a16:colId xmlns:a16="http://schemas.microsoft.com/office/drawing/2014/main" val="3294840317"/>
                    </a:ext>
                  </a:extLst>
                </a:gridCol>
                <a:gridCol w="550936">
                  <a:extLst>
                    <a:ext uri="{9D8B030D-6E8A-4147-A177-3AD203B41FA5}">
                      <a16:colId xmlns:a16="http://schemas.microsoft.com/office/drawing/2014/main" val="3179855702"/>
                    </a:ext>
                  </a:extLst>
                </a:gridCol>
                <a:gridCol w="550936">
                  <a:extLst>
                    <a:ext uri="{9D8B030D-6E8A-4147-A177-3AD203B41FA5}">
                      <a16:colId xmlns:a16="http://schemas.microsoft.com/office/drawing/2014/main" val="4177534029"/>
                    </a:ext>
                  </a:extLst>
                </a:gridCol>
              </a:tblGrid>
              <a:tr h="228600">
                <a:tc>
                  <a:txBody>
                    <a:bodyPr/>
                    <a:lstStyle/>
                    <a:p>
                      <a:pPr algn="l" fontAlgn="b"/>
                      <a:r>
                        <a:rPr lang="en-US" sz="1000" u="none" strike="noStrike" dirty="0">
                          <a:effectLst/>
                          <a:latin typeface="Arial" panose="020B0604020202020204" pitchFamily="34" charset="0"/>
                          <a:cs typeface="Arial" panose="020B0604020202020204" pitchFamily="34" charset="0"/>
                        </a:rPr>
                        <a:t>Serial / Tail Number</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A24-002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A24-004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A24-005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A24-007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A24-008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A24-010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A24-011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A24-012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A24-014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A24-015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A24-016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extLst>
                  <a:ext uri="{0D108BD9-81ED-4DB2-BD59-A6C34878D82A}">
                    <a16:rowId xmlns:a16="http://schemas.microsoft.com/office/drawing/2014/main" val="190867839"/>
                  </a:ext>
                </a:extLst>
              </a:tr>
              <a:tr h="215719">
                <a:tc>
                  <a:txBody>
                    <a:bodyPr/>
                    <a:lstStyle/>
                    <a:p>
                      <a:pPr algn="l" fontAlgn="b"/>
                      <a:r>
                        <a:rPr lang="en-US" sz="1000" u="none" strike="noStrike" dirty="0">
                          <a:effectLst/>
                          <a:latin typeface="Arial" panose="020B0604020202020204" pitchFamily="34" charset="0"/>
                          <a:cs typeface="Arial" panose="020B0604020202020204" pitchFamily="34" charset="0"/>
                        </a:rPr>
                        <a:t>Empty Weight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14446.5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14453.6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14431.7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14350.2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14415.1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14372.9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14499.5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14337.8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14411.8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14371.2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14438.4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extLst>
                  <a:ext uri="{0D108BD9-81ED-4DB2-BD59-A6C34878D82A}">
                    <a16:rowId xmlns:a16="http://schemas.microsoft.com/office/drawing/2014/main" val="768761140"/>
                  </a:ext>
                </a:extLst>
              </a:tr>
              <a:tr h="228600">
                <a:tc>
                  <a:txBody>
                    <a:bodyPr/>
                    <a:lstStyle/>
                    <a:p>
                      <a:pPr algn="l" fontAlgn="b"/>
                      <a:r>
                        <a:rPr lang="en-US" sz="1000" u="none" strike="noStrike" dirty="0">
                          <a:effectLst/>
                          <a:latin typeface="Arial" panose="020B0604020202020204" pitchFamily="34" charset="0"/>
                          <a:cs typeface="Arial" panose="020B0604020202020204" pitchFamily="34" charset="0"/>
                        </a:rPr>
                        <a:t>Total Time Since New</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5488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5575.3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5998.8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4921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4876.2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4073.7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6471.2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4396.3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5226.6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4658.1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6108.6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extLst>
                  <a:ext uri="{0D108BD9-81ED-4DB2-BD59-A6C34878D82A}">
                    <a16:rowId xmlns:a16="http://schemas.microsoft.com/office/drawing/2014/main" val="2452138695"/>
                  </a:ext>
                </a:extLst>
              </a:tr>
            </a:tbl>
          </a:graphicData>
        </a:graphic>
      </p:graphicFrame>
      <p:pic>
        <p:nvPicPr>
          <p:cNvPr id="6" name="Picture 5">
            <a:extLst>
              <a:ext uri="{FF2B5EF4-FFF2-40B4-BE49-F238E27FC236}">
                <a16:creationId xmlns:a16="http://schemas.microsoft.com/office/drawing/2014/main" id="{B68D4B2B-6F78-E24F-86A1-0BF3D9EC3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03" y="2767038"/>
            <a:ext cx="5144193" cy="2873687"/>
          </a:xfrm>
          <a:prstGeom prst="rect">
            <a:avLst/>
          </a:prstGeom>
          <a:scene3d>
            <a:camera prst="orthographicFront"/>
            <a:lightRig rig="threePt" dir="t"/>
          </a:scene3d>
          <a:sp3d>
            <a:bevelT/>
          </a:sp3d>
        </p:spPr>
      </p:pic>
    </p:spTree>
    <p:extLst>
      <p:ext uri="{BB962C8B-B14F-4D97-AF65-F5344CB8AC3E}">
        <p14:creationId xmlns:p14="http://schemas.microsoft.com/office/powerpoint/2010/main" val="817636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pic>
        <p:nvPicPr>
          <p:cNvPr id="4" name="Picture 3">
            <a:extLst>
              <a:ext uri="{FF2B5EF4-FFF2-40B4-BE49-F238E27FC236}">
                <a16:creationId xmlns:a16="http://schemas.microsoft.com/office/drawing/2014/main" id="{18BE634C-695A-4BF8-9A3A-0AAEC08BB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344612"/>
            <a:ext cx="5558366" cy="4168775"/>
          </a:xfrm>
          <a:prstGeom prst="rect">
            <a:avLst/>
          </a:prstGeom>
          <a:scene3d>
            <a:camera prst="orthographicFront"/>
            <a:lightRig rig="threePt" dir="t"/>
          </a:scene3d>
          <a:sp3d>
            <a:bevelT/>
          </a:sp3d>
        </p:spPr>
      </p:pic>
    </p:spTree>
    <p:extLst>
      <p:ext uri="{BB962C8B-B14F-4D97-AF65-F5344CB8AC3E}">
        <p14:creationId xmlns:p14="http://schemas.microsoft.com/office/powerpoint/2010/main" val="275542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52400"/>
            <a:ext cx="8229600" cy="514350"/>
          </a:xfrm>
        </p:spPr>
        <p:txBody>
          <a:bodyPr>
            <a:noAutofit/>
          </a:bodyPr>
          <a:lstStyle/>
          <a:p>
            <a:r>
              <a:rPr lang="en-US" sz="3200" dirty="0"/>
              <a:t>Sikorsky S-70B-2 Seahawk</a:t>
            </a:r>
          </a:p>
        </p:txBody>
      </p:sp>
      <p:sp>
        <p:nvSpPr>
          <p:cNvPr id="5" name="Rectangle 4">
            <a:extLst>
              <a:ext uri="{FF2B5EF4-FFF2-40B4-BE49-F238E27FC236}">
                <a16:creationId xmlns:a16="http://schemas.microsoft.com/office/drawing/2014/main" id="{9A738BAB-B3E5-45C3-9428-DB148D723E07}"/>
              </a:ext>
            </a:extLst>
          </p:cNvPr>
          <p:cNvSpPr/>
          <p:nvPr/>
        </p:nvSpPr>
        <p:spPr>
          <a:xfrm>
            <a:off x="457200" y="666750"/>
            <a:ext cx="5638800" cy="5601533"/>
          </a:xfrm>
          <a:prstGeom prst="rect">
            <a:avLst/>
          </a:prstGeom>
        </p:spPr>
        <p:txBody>
          <a:bodyPr wrap="square">
            <a:spAutoFit/>
          </a:bodyPr>
          <a:lstStyle/>
          <a:p>
            <a:r>
              <a:rPr lang="en-US" b="1" dirty="0">
                <a:latin typeface="Arial" panose="020B0604020202020204" pitchFamily="34" charset="0"/>
                <a:ea typeface="Calibri" panose="020F0502020204030204" pitchFamily="34" charset="0"/>
                <a:cs typeface="Arial" panose="020B0604020202020204" pitchFamily="34" charset="0"/>
              </a:rPr>
              <a:t>AVIONICS</a:t>
            </a:r>
          </a:p>
          <a:p>
            <a:endParaRPr lang="en-US" sz="1600" b="1" dirty="0">
              <a:latin typeface="Arial" panose="020B0604020202020204" pitchFamily="34" charset="0"/>
              <a:ea typeface="Calibri" panose="020F0502020204030204" pitchFamily="34" charset="0"/>
              <a:cs typeface="Arial" panose="020B0604020202020204" pitchFamily="34" charset="0"/>
            </a:endParaRPr>
          </a:p>
          <a:p>
            <a:r>
              <a:rPr lang="en-US" sz="1600" b="1" dirty="0">
                <a:latin typeface="Arial" panose="020B0604020202020204" pitchFamily="34" charset="0"/>
                <a:ea typeface="Calibri" panose="020F0502020204030204" pitchFamily="34" charset="0"/>
                <a:cs typeface="Arial" panose="020B0604020202020204" pitchFamily="34" charset="0"/>
              </a:rPr>
              <a:t>AFCS Systems</a:t>
            </a:r>
          </a:p>
          <a:p>
            <a:r>
              <a:rPr lang="en-US" sz="1600" dirty="0">
                <a:latin typeface="Arial" panose="020B0604020202020204" pitchFamily="34" charset="0"/>
                <a:ea typeface="Calibri" panose="020F0502020204030204" pitchFamily="34" charset="0"/>
                <a:cs typeface="Arial" panose="020B0604020202020204" pitchFamily="34" charset="0"/>
              </a:rPr>
              <a:t>Attitude Heading Reference System (AHRS)</a:t>
            </a:r>
          </a:p>
          <a:p>
            <a:r>
              <a:rPr lang="en-US" sz="1600" dirty="0">
                <a:latin typeface="Arial" panose="020B0604020202020204" pitchFamily="34" charset="0"/>
                <a:ea typeface="Calibri" panose="020F0502020204030204" pitchFamily="34" charset="0"/>
                <a:cs typeface="Arial" panose="020B0604020202020204" pitchFamily="34" charset="0"/>
              </a:rPr>
              <a:t>Attitude Indicators (AI)</a:t>
            </a:r>
          </a:p>
          <a:p>
            <a:r>
              <a:rPr lang="en-US" sz="1600" dirty="0">
                <a:latin typeface="Arial" panose="020B0604020202020204" pitchFamily="34" charset="0"/>
                <a:ea typeface="Calibri" panose="020F0502020204030204" pitchFamily="34" charset="0"/>
                <a:cs typeface="Arial" panose="020B0604020202020204" pitchFamily="34" charset="0"/>
              </a:rPr>
              <a:t>Automatic Flight Control System (AFCS) </a:t>
            </a:r>
          </a:p>
          <a:p>
            <a:r>
              <a:rPr lang="en-US" sz="1600" dirty="0">
                <a:latin typeface="Arial" panose="020B0604020202020204" pitchFamily="34" charset="0"/>
                <a:ea typeface="Calibri" panose="020F0502020204030204" pitchFamily="34" charset="0"/>
                <a:cs typeface="Arial" panose="020B0604020202020204" pitchFamily="34" charset="0"/>
              </a:rPr>
              <a:t>Horizontal Situation Video Display (HSVD)</a:t>
            </a:r>
          </a:p>
          <a:p>
            <a:r>
              <a:rPr lang="en-US" sz="1600" dirty="0">
                <a:latin typeface="Arial" panose="020B0604020202020204" pitchFamily="34" charset="0"/>
                <a:ea typeface="Calibri" panose="020F0502020204030204" pitchFamily="34" charset="0"/>
                <a:cs typeface="Arial" panose="020B0604020202020204" pitchFamily="34" charset="0"/>
              </a:rPr>
              <a:t>Stabilator System </a:t>
            </a:r>
          </a:p>
          <a:p>
            <a:r>
              <a:rPr lang="en-US" sz="1600" dirty="0">
                <a:latin typeface="Arial" panose="020B0604020202020204" pitchFamily="34" charset="0"/>
                <a:ea typeface="Calibri" panose="020F0502020204030204" pitchFamily="34" charset="0"/>
                <a:cs typeface="Arial" panose="020B0604020202020204" pitchFamily="34" charset="0"/>
              </a:rPr>
              <a:t>Stability Augmentation System (SAS 1)</a:t>
            </a:r>
          </a:p>
          <a:p>
            <a:endParaRPr lang="en-US" sz="1600" dirty="0">
              <a:latin typeface="Arial" panose="020B0604020202020204" pitchFamily="34" charset="0"/>
              <a:ea typeface="Calibri" panose="020F050202020403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Communication Suite</a:t>
            </a:r>
          </a:p>
          <a:p>
            <a:r>
              <a:rPr lang="en-US" sz="1600" dirty="0">
                <a:latin typeface="Arial" panose="020B0604020202020204" pitchFamily="34" charset="0"/>
                <a:cs typeface="Arial" panose="020B0604020202020204" pitchFamily="34" charset="0"/>
              </a:rPr>
              <a:t>Data Handoff System Modem, DHS-901 </a:t>
            </a:r>
          </a:p>
          <a:p>
            <a:r>
              <a:rPr lang="en-US" sz="1600" dirty="0">
                <a:latin typeface="Arial" panose="020B0604020202020204" pitchFamily="34" charset="0"/>
                <a:cs typeface="Arial" panose="020B0604020202020204" pitchFamily="34" charset="0"/>
              </a:rPr>
              <a:t>HF Radio Set, AN/ARC-174(V)2</a:t>
            </a:r>
          </a:p>
          <a:p>
            <a:r>
              <a:rPr lang="en-US" sz="1600" dirty="0">
                <a:latin typeface="Arial" panose="020B0604020202020204" pitchFamily="34" charset="0"/>
                <a:cs typeface="Arial" panose="020B0604020202020204" pitchFamily="34" charset="0"/>
              </a:rPr>
              <a:t>IFF Transponder, SIT-421T/E </a:t>
            </a:r>
          </a:p>
          <a:p>
            <a:r>
              <a:rPr lang="en-US" sz="1600" dirty="0">
                <a:latin typeface="Arial" panose="020B0604020202020204" pitchFamily="34" charset="0"/>
                <a:cs typeface="Arial" panose="020B0604020202020204" pitchFamily="34" charset="0"/>
              </a:rPr>
              <a:t>Intercommunications System, ICS-</a:t>
            </a:r>
          </a:p>
          <a:p>
            <a:r>
              <a:rPr lang="en-US" sz="1600" dirty="0">
                <a:latin typeface="Arial" panose="020B0604020202020204" pitchFamily="34" charset="0"/>
                <a:cs typeface="Arial" panose="020B0604020202020204" pitchFamily="34" charset="0"/>
              </a:rPr>
              <a:t>KY-58 Processor (VHF/UHF) COMSEC System </a:t>
            </a:r>
          </a:p>
          <a:p>
            <a:r>
              <a:rPr lang="en-US" sz="1600" dirty="0">
                <a:latin typeface="Arial" panose="020B0604020202020204" pitchFamily="34" charset="0"/>
                <a:cs typeface="Arial" panose="020B0604020202020204" pitchFamily="34" charset="0"/>
              </a:rPr>
              <a:t>KY-100 Secure Voice Equipment </a:t>
            </a:r>
          </a:p>
          <a:p>
            <a:r>
              <a:rPr lang="en-US" sz="1600" dirty="0">
                <a:latin typeface="Arial" panose="020B0604020202020204" pitchFamily="34" charset="0"/>
                <a:cs typeface="Arial" panose="020B0604020202020204" pitchFamily="34" charset="0"/>
              </a:rPr>
              <a:t>Transponder Computer, KIT-1C/TSEC     </a:t>
            </a:r>
          </a:p>
          <a:p>
            <a:r>
              <a:rPr lang="en-US" sz="1600" dirty="0">
                <a:latin typeface="Arial" panose="020B0604020202020204" pitchFamily="34" charset="0"/>
                <a:cs typeface="Arial" panose="020B0604020202020204" pitchFamily="34" charset="0"/>
              </a:rPr>
              <a:t>VHF/UHF Radio Set, AN/ARC-182   </a:t>
            </a:r>
          </a:p>
          <a:p>
            <a:r>
              <a:rPr lang="en-US" dirty="0"/>
              <a:t> </a:t>
            </a:r>
          </a:p>
          <a:p>
            <a:r>
              <a:rPr lang="en-US" dirty="0"/>
              <a:t> </a:t>
            </a:r>
          </a:p>
          <a:p>
            <a:endParaRPr lang="en-US" dirty="0">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382B5D2B-9AE5-3949-99E4-924B4F934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762000"/>
            <a:ext cx="4038600" cy="2271712"/>
          </a:xfrm>
          <a:prstGeom prst="rect">
            <a:avLst/>
          </a:prstGeom>
          <a:scene3d>
            <a:camera prst="orthographicFront"/>
            <a:lightRig rig="threePt" dir="t"/>
          </a:scene3d>
          <a:sp3d>
            <a:bevelT/>
          </a:sp3d>
        </p:spPr>
      </p:pic>
      <p:pic>
        <p:nvPicPr>
          <p:cNvPr id="7" name="Picture 6">
            <a:extLst>
              <a:ext uri="{FF2B5EF4-FFF2-40B4-BE49-F238E27FC236}">
                <a16:creationId xmlns:a16="http://schemas.microsoft.com/office/drawing/2014/main" id="{9A085740-FF7E-2D46-AA85-3404BF4420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3128962"/>
            <a:ext cx="3124200" cy="2350849"/>
          </a:xfrm>
          <a:prstGeom prst="rect">
            <a:avLst/>
          </a:prstGeom>
          <a:ln w="57150">
            <a:solidFill>
              <a:schemeClr val="bg2"/>
            </a:solidFill>
          </a:ln>
          <a:scene3d>
            <a:camera prst="orthographicFront"/>
            <a:lightRig rig="threePt" dir="t"/>
          </a:scene3d>
          <a:sp3d>
            <a:bevelT/>
          </a:sp3d>
        </p:spPr>
      </p:pic>
    </p:spTree>
    <p:extLst>
      <p:ext uri="{BB962C8B-B14F-4D97-AF65-F5344CB8AC3E}">
        <p14:creationId xmlns:p14="http://schemas.microsoft.com/office/powerpoint/2010/main" val="2404874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0550" y="228600"/>
            <a:ext cx="8229600" cy="514350"/>
          </a:xfrm>
        </p:spPr>
        <p:txBody>
          <a:bodyPr>
            <a:noAutofit/>
          </a:bodyPr>
          <a:lstStyle/>
          <a:p>
            <a:r>
              <a:rPr lang="en-US" sz="3200" dirty="0"/>
              <a:t>Sikorsky S-70B-2 Seahawk</a:t>
            </a:r>
          </a:p>
        </p:txBody>
      </p:sp>
      <p:sp>
        <p:nvSpPr>
          <p:cNvPr id="4" name="Rectangle 3">
            <a:extLst>
              <a:ext uri="{FF2B5EF4-FFF2-40B4-BE49-F238E27FC236}">
                <a16:creationId xmlns:a16="http://schemas.microsoft.com/office/drawing/2014/main" id="{624411A6-99F5-41DC-9A95-6E981A1B9DB4}"/>
              </a:ext>
            </a:extLst>
          </p:cNvPr>
          <p:cNvSpPr/>
          <p:nvPr/>
        </p:nvSpPr>
        <p:spPr>
          <a:xfrm>
            <a:off x="597477" y="766503"/>
            <a:ext cx="4572000" cy="5047536"/>
          </a:xfrm>
          <a:prstGeom prst="rect">
            <a:avLst/>
          </a:prstGeom>
        </p:spPr>
        <p:txBody>
          <a:bodyPr>
            <a:spAutoFit/>
          </a:bodyPr>
          <a:lstStyle/>
          <a:p>
            <a:r>
              <a:rPr lang="en-US" sz="1600" b="1" dirty="0">
                <a:latin typeface="Arial" panose="020B0604020202020204" pitchFamily="34" charset="0"/>
                <a:ea typeface="Calibri" panose="020F0502020204030204" pitchFamily="34" charset="0"/>
                <a:cs typeface="Arial" panose="020B0604020202020204" pitchFamily="34" charset="0"/>
              </a:rPr>
              <a:t>Navigation Suite</a:t>
            </a:r>
          </a:p>
          <a:p>
            <a:r>
              <a:rPr lang="en-US" sz="1600" dirty="0">
                <a:latin typeface="Arial" panose="020B0604020202020204" pitchFamily="34" charset="0"/>
                <a:ea typeface="Calibri" panose="020F0502020204030204" pitchFamily="34" charset="0"/>
                <a:cs typeface="Arial" panose="020B0604020202020204" pitchFamily="34" charset="0"/>
              </a:rPr>
              <a:t>Direction Finder, DF-301E   </a:t>
            </a:r>
          </a:p>
          <a:p>
            <a:r>
              <a:rPr lang="en-US" sz="1600" dirty="0">
                <a:latin typeface="Arial" panose="020B0604020202020204" pitchFamily="34" charset="0"/>
                <a:ea typeface="Calibri" panose="020F0502020204030204" pitchFamily="34" charset="0"/>
                <a:cs typeface="Arial" panose="020B0604020202020204" pitchFamily="34" charset="0"/>
              </a:rPr>
              <a:t>Global Positioning System   </a:t>
            </a:r>
          </a:p>
          <a:p>
            <a:r>
              <a:rPr lang="en-US" sz="1600" dirty="0">
                <a:latin typeface="Arial" panose="020B0604020202020204" pitchFamily="34" charset="0"/>
                <a:ea typeface="Calibri" panose="020F0502020204030204" pitchFamily="34" charset="0"/>
                <a:cs typeface="Arial" panose="020B0604020202020204" pitchFamily="34" charset="0"/>
              </a:rPr>
              <a:t>Radar Altimeter, AN/APN-194(V)    </a:t>
            </a:r>
          </a:p>
          <a:p>
            <a:r>
              <a:rPr lang="en-US" sz="1600" dirty="0">
                <a:latin typeface="Arial" panose="020B0604020202020204" pitchFamily="34" charset="0"/>
                <a:ea typeface="Calibri" panose="020F0502020204030204" pitchFamily="34" charset="0"/>
                <a:cs typeface="Arial" panose="020B0604020202020204" pitchFamily="34" charset="0"/>
              </a:rPr>
              <a:t>Radar Navigation Set (Doppler), AN/APN-217(V)6 </a:t>
            </a:r>
          </a:p>
          <a:p>
            <a:r>
              <a:rPr lang="en-US" sz="1600" dirty="0">
                <a:latin typeface="Arial" panose="020B0604020202020204" pitchFamily="34" charset="0"/>
                <a:ea typeface="Calibri" panose="020F0502020204030204" pitchFamily="34" charset="0"/>
                <a:cs typeface="Arial" panose="020B0604020202020204" pitchFamily="34" charset="0"/>
              </a:rPr>
              <a:t>Radio Navigation System, LF/ADF-60A </a:t>
            </a:r>
          </a:p>
          <a:p>
            <a:r>
              <a:rPr lang="en-US" sz="1600" dirty="0">
                <a:latin typeface="Arial" panose="020B0604020202020204" pitchFamily="34" charset="0"/>
                <a:ea typeface="Calibri" panose="020F0502020204030204" pitchFamily="34" charset="0"/>
                <a:cs typeface="Arial" panose="020B0604020202020204" pitchFamily="34" charset="0"/>
              </a:rPr>
              <a:t>Super Searcher Radar    </a:t>
            </a:r>
          </a:p>
          <a:p>
            <a:r>
              <a:rPr lang="en-US" sz="1600" dirty="0">
                <a:latin typeface="Arial" panose="020B0604020202020204" pitchFamily="34" charset="0"/>
                <a:ea typeface="Calibri" panose="020F0502020204030204" pitchFamily="34" charset="0"/>
                <a:cs typeface="Arial" panose="020B0604020202020204" pitchFamily="34" charset="0"/>
              </a:rPr>
              <a:t>TACAN Navigational Set, AN/ARN-118   </a:t>
            </a:r>
          </a:p>
          <a:p>
            <a:r>
              <a:rPr lang="en-US" sz="1600" dirty="0">
                <a:latin typeface="Arial" panose="020B0604020202020204" pitchFamily="34" charset="0"/>
                <a:ea typeface="Calibri" panose="020F0502020204030204" pitchFamily="34" charset="0"/>
                <a:cs typeface="Arial" panose="020B0604020202020204" pitchFamily="34" charset="0"/>
              </a:rPr>
              <a:t>VOR/ILS/MB, VIR-130A</a:t>
            </a:r>
          </a:p>
          <a:p>
            <a:endParaRPr lang="en-US" sz="1600" dirty="0">
              <a:latin typeface="Arial" panose="020B0604020202020204" pitchFamily="34" charset="0"/>
              <a:ea typeface="Calibri" panose="020F050202020403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Tactical Data Management Suite</a:t>
            </a:r>
          </a:p>
          <a:p>
            <a:r>
              <a:rPr lang="en-US" sz="1600" dirty="0">
                <a:latin typeface="Arial" panose="020B0604020202020204" pitchFamily="34" charset="0"/>
                <a:cs typeface="Arial" panose="020B0604020202020204" pitchFamily="34" charset="0"/>
              </a:rPr>
              <a:t>Bus System Interface Units (BSIU) </a:t>
            </a:r>
          </a:p>
          <a:p>
            <a:r>
              <a:rPr lang="en-US" sz="1600" dirty="0">
                <a:latin typeface="Arial" panose="020B0604020202020204" pitchFamily="34" charset="0"/>
                <a:cs typeface="Arial" panose="020B0604020202020204" pitchFamily="34" charset="0"/>
              </a:rPr>
              <a:t>Data Transfer Device, DTD-</a:t>
            </a:r>
          </a:p>
          <a:p>
            <a:r>
              <a:rPr lang="en-US" sz="1600" dirty="0">
                <a:latin typeface="Arial" panose="020B0604020202020204" pitchFamily="34" charset="0"/>
                <a:cs typeface="Arial" panose="020B0604020202020204" pitchFamily="34" charset="0"/>
              </a:rPr>
              <a:t>Display Generator Unit, DGU-850  </a:t>
            </a:r>
          </a:p>
          <a:p>
            <a:r>
              <a:rPr lang="en-US" sz="1600" dirty="0">
                <a:latin typeface="Arial" panose="020B0604020202020204" pitchFamily="34" charset="0"/>
                <a:cs typeface="Arial" panose="020B0604020202020204" pitchFamily="34" charset="0"/>
              </a:rPr>
              <a:t>Horizontal Situation Video Display (HSVD), MFD-80D</a:t>
            </a:r>
          </a:p>
          <a:p>
            <a:r>
              <a:rPr lang="en-US" sz="1600" dirty="0">
                <a:latin typeface="Arial" panose="020B0604020202020204" pitchFamily="34" charset="0"/>
                <a:cs typeface="Arial" panose="020B0604020202020204" pitchFamily="34" charset="0"/>
              </a:rPr>
              <a:t>Multifunction Keyset (MFK) </a:t>
            </a:r>
          </a:p>
          <a:p>
            <a:r>
              <a:rPr lang="en-US" sz="1600" dirty="0">
                <a:latin typeface="Arial" panose="020B0604020202020204" pitchFamily="34" charset="0"/>
                <a:cs typeface="Arial" panose="020B0604020202020204" pitchFamily="34" charset="0"/>
              </a:rPr>
              <a:t>Tactical Display Unit, TDU-850</a:t>
            </a:r>
          </a:p>
          <a:p>
            <a:r>
              <a:rPr lang="en-US" dirty="0">
                <a:latin typeface="Calibri" panose="020F0502020204030204" pitchFamily="34" charset="0"/>
                <a:ea typeface="Calibri" panose="020F0502020204030204" pitchFamily="34" charset="0"/>
              </a:rPr>
              <a:t> </a:t>
            </a:r>
            <a:endParaRPr lang="en-US" dirty="0"/>
          </a:p>
        </p:txBody>
      </p:sp>
      <p:pic>
        <p:nvPicPr>
          <p:cNvPr id="5" name="Picture 4">
            <a:extLst>
              <a:ext uri="{FF2B5EF4-FFF2-40B4-BE49-F238E27FC236}">
                <a16:creationId xmlns:a16="http://schemas.microsoft.com/office/drawing/2014/main" id="{BDDC49C0-6862-184F-8413-69726EF74E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742950"/>
            <a:ext cx="3255200" cy="2422327"/>
          </a:xfrm>
          <a:prstGeom prst="rect">
            <a:avLst/>
          </a:prstGeom>
          <a:scene3d>
            <a:camera prst="orthographicFront"/>
            <a:lightRig rig="threePt" dir="t"/>
          </a:scene3d>
          <a:sp3d>
            <a:bevelT/>
          </a:sp3d>
        </p:spPr>
      </p:pic>
      <p:pic>
        <p:nvPicPr>
          <p:cNvPr id="6" name="Picture 5">
            <a:extLst>
              <a:ext uri="{FF2B5EF4-FFF2-40B4-BE49-F238E27FC236}">
                <a16:creationId xmlns:a16="http://schemas.microsoft.com/office/drawing/2014/main" id="{3239DFA1-B0DA-FC4B-9E45-B8E158CF37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3277429"/>
            <a:ext cx="2907723" cy="21904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579973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56829"/>
            <a:ext cx="8229600" cy="514350"/>
          </a:xfrm>
        </p:spPr>
        <p:txBody>
          <a:bodyPr>
            <a:noAutofit/>
          </a:bodyPr>
          <a:lstStyle/>
          <a:p>
            <a:r>
              <a:rPr lang="en-US" sz="3200" dirty="0"/>
              <a:t>Sikorsky S-70B-2 Seahawk </a:t>
            </a:r>
          </a:p>
        </p:txBody>
      </p:sp>
      <p:sp>
        <p:nvSpPr>
          <p:cNvPr id="3" name="Rectangle 2">
            <a:extLst>
              <a:ext uri="{FF2B5EF4-FFF2-40B4-BE49-F238E27FC236}">
                <a16:creationId xmlns:a16="http://schemas.microsoft.com/office/drawing/2014/main" id="{5AC2EA14-A8AC-4F4E-BB59-464E4647B4DD}"/>
              </a:ext>
            </a:extLst>
          </p:cNvPr>
          <p:cNvSpPr/>
          <p:nvPr/>
        </p:nvSpPr>
        <p:spPr>
          <a:xfrm>
            <a:off x="609600" y="1029306"/>
            <a:ext cx="7696200" cy="634533"/>
          </a:xfrm>
          <a:prstGeom prst="rect">
            <a:avLst/>
          </a:prstGeom>
        </p:spPr>
        <p:txBody>
          <a:bodyPr wrap="square">
            <a:spAutoFit/>
          </a:bodyPr>
          <a:lstStyle/>
          <a:p>
            <a:pPr>
              <a:lnSpc>
                <a:spcPct val="115000"/>
              </a:lnSpc>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Currently several of the ITAR controlled antisubmarine mission equipment has been removed as it is highly controlled.  </a:t>
            </a:r>
          </a:p>
        </p:txBody>
      </p:sp>
      <p:pic>
        <p:nvPicPr>
          <p:cNvPr id="5" name="Picture 4">
            <a:extLst>
              <a:ext uri="{FF2B5EF4-FFF2-40B4-BE49-F238E27FC236}">
                <a16:creationId xmlns:a16="http://schemas.microsoft.com/office/drawing/2014/main" id="{283F0150-0027-4BCB-83CD-8110A9EC1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72442"/>
            <a:ext cx="5174034" cy="2619957"/>
          </a:xfrm>
          <a:prstGeom prst="rect">
            <a:avLst/>
          </a:prstGeom>
          <a:scene3d>
            <a:camera prst="orthographicFront"/>
            <a:lightRig rig="threePt" dir="t"/>
          </a:scene3d>
          <a:sp3d>
            <a:bevelT/>
          </a:sp3d>
        </p:spPr>
      </p:pic>
      <p:sp>
        <p:nvSpPr>
          <p:cNvPr id="6" name="Rectangle 5">
            <a:extLst>
              <a:ext uri="{FF2B5EF4-FFF2-40B4-BE49-F238E27FC236}">
                <a16:creationId xmlns:a16="http://schemas.microsoft.com/office/drawing/2014/main" id="{B51D8FEB-51E0-4C49-B6E4-395F37589BC3}"/>
              </a:ext>
            </a:extLst>
          </p:cNvPr>
          <p:cNvSpPr/>
          <p:nvPr/>
        </p:nvSpPr>
        <p:spPr>
          <a:xfrm>
            <a:off x="5962996" y="2438400"/>
            <a:ext cx="2743200" cy="2616614"/>
          </a:xfrm>
          <a:prstGeom prst="rect">
            <a:avLst/>
          </a:prstGeom>
        </p:spPr>
        <p:txBody>
          <a:bodyPr wrap="square">
            <a:spAutoFit/>
          </a:bodyPr>
          <a:lstStyle/>
          <a:p>
            <a:pPr>
              <a:lnSpc>
                <a:spcPct val="115000"/>
              </a:lnSpc>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These helicopters came out of service and were released from the Australian Navy progressively over the past 36 months. There are a total of 11 Helicopters and spare parts all currently housed at the same facility in Australia. </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575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52400"/>
            <a:ext cx="8229600" cy="514350"/>
          </a:xfrm>
        </p:spPr>
        <p:txBody>
          <a:bodyPr>
            <a:noAutofit/>
          </a:bodyPr>
          <a:lstStyle/>
          <a:p>
            <a:r>
              <a:rPr lang="en-US" sz="3200" dirty="0"/>
              <a:t>Sikorsky S-70B-2 Seahawk</a:t>
            </a:r>
          </a:p>
        </p:txBody>
      </p:sp>
      <p:sp>
        <p:nvSpPr>
          <p:cNvPr id="3" name="Rectangle 2">
            <a:extLst>
              <a:ext uri="{FF2B5EF4-FFF2-40B4-BE49-F238E27FC236}">
                <a16:creationId xmlns:a16="http://schemas.microsoft.com/office/drawing/2014/main" id="{F3C1B5A7-F98A-49A8-9370-7810882FEB2B}"/>
              </a:ext>
            </a:extLst>
          </p:cNvPr>
          <p:cNvSpPr/>
          <p:nvPr/>
        </p:nvSpPr>
        <p:spPr>
          <a:xfrm>
            <a:off x="533400" y="681990"/>
            <a:ext cx="7848600" cy="2308324"/>
          </a:xfrm>
          <a:prstGeom prst="rect">
            <a:avLst/>
          </a:prstGeom>
        </p:spPr>
        <p:txBody>
          <a:bodyPr wrap="square">
            <a:spAutoFit/>
          </a:bodyPr>
          <a:lstStyle/>
          <a:p>
            <a:r>
              <a:rPr lang="en-US" sz="1600" b="1" dirty="0">
                <a:latin typeface="Arial" panose="020B0604020202020204" pitchFamily="34" charset="0"/>
                <a:ea typeface="Calibri" panose="020F0502020204030204" pitchFamily="34" charset="0"/>
                <a:cs typeface="Arial" panose="020B0604020202020204" pitchFamily="34" charset="0"/>
              </a:rPr>
              <a:t>Weapons Systems</a:t>
            </a:r>
          </a:p>
          <a:p>
            <a:r>
              <a:rPr lang="en-US" sz="1600" dirty="0">
                <a:latin typeface="Arial" panose="020B0604020202020204" pitchFamily="34" charset="0"/>
                <a:ea typeface="Calibri" panose="020F0502020204030204" pitchFamily="34" charset="0"/>
                <a:cs typeface="Arial" panose="020B0604020202020204" pitchFamily="34" charset="0"/>
              </a:rPr>
              <a:t> </a:t>
            </a:r>
          </a:p>
          <a:p>
            <a:r>
              <a:rPr lang="en-US" sz="1600" dirty="0">
                <a:latin typeface="Arial" panose="020B0604020202020204" pitchFamily="34" charset="0"/>
                <a:ea typeface="Calibri" panose="020F0502020204030204" pitchFamily="34" charset="0"/>
                <a:cs typeface="Arial" panose="020B0604020202020204" pitchFamily="34" charset="0"/>
              </a:rPr>
              <a:t>Acoustic and </a:t>
            </a:r>
            <a:r>
              <a:rPr lang="en-US" sz="1600" dirty="0" err="1">
                <a:latin typeface="Arial" panose="020B0604020202020204" pitchFamily="34" charset="0"/>
                <a:ea typeface="Calibri" panose="020F0502020204030204" pitchFamily="34" charset="0"/>
                <a:cs typeface="Arial" panose="020B0604020202020204" pitchFamily="34" charset="0"/>
              </a:rPr>
              <a:t>Sonobuoy</a:t>
            </a:r>
            <a:r>
              <a:rPr lang="en-US" sz="1600" dirty="0">
                <a:latin typeface="Arial" panose="020B0604020202020204" pitchFamily="34" charset="0"/>
                <a:ea typeface="Calibri" panose="020F0502020204030204" pitchFamily="34" charset="0"/>
                <a:cs typeface="Arial" panose="020B0604020202020204" pitchFamily="34" charset="0"/>
              </a:rPr>
              <a:t> Receivers, AN/ARR-84 </a:t>
            </a:r>
          </a:p>
          <a:p>
            <a:r>
              <a:rPr lang="en-US" sz="1600" dirty="0">
                <a:latin typeface="Arial" panose="020B0604020202020204" pitchFamily="34" charset="0"/>
                <a:ea typeface="Calibri" panose="020F0502020204030204" pitchFamily="34" charset="0"/>
                <a:cs typeface="Arial" panose="020B0604020202020204" pitchFamily="34" charset="0"/>
              </a:rPr>
              <a:t>Forward Looking Infra-Red (FLIR) Fixed Provisions</a:t>
            </a:r>
          </a:p>
          <a:p>
            <a:r>
              <a:rPr lang="en-US" sz="1600" dirty="0" err="1">
                <a:latin typeface="Arial" panose="020B0604020202020204" pitchFamily="34" charset="0"/>
                <a:ea typeface="Calibri" panose="020F0502020204030204" pitchFamily="34" charset="0"/>
                <a:cs typeface="Arial" panose="020B0604020202020204" pitchFamily="34" charset="0"/>
              </a:rPr>
              <a:t>Sonobuoy</a:t>
            </a:r>
            <a:r>
              <a:rPr lang="en-US" sz="1600" dirty="0">
                <a:latin typeface="Arial" panose="020B0604020202020204" pitchFamily="34" charset="0"/>
                <a:ea typeface="Calibri" panose="020F0502020204030204" pitchFamily="34" charset="0"/>
                <a:cs typeface="Arial" panose="020B0604020202020204" pitchFamily="34" charset="0"/>
              </a:rPr>
              <a:t>/BARRA Side </a:t>
            </a:r>
          </a:p>
          <a:p>
            <a:r>
              <a:rPr lang="en-US" sz="1600" dirty="0" err="1">
                <a:latin typeface="Arial" panose="020B0604020202020204" pitchFamily="34" charset="0"/>
                <a:ea typeface="Calibri" panose="020F0502020204030204" pitchFamily="34" charset="0"/>
                <a:cs typeface="Arial" panose="020B0604020202020204" pitchFamily="34" charset="0"/>
              </a:rPr>
              <a:t>Sonobuoy</a:t>
            </a:r>
            <a:r>
              <a:rPr lang="en-US" sz="1600" dirty="0">
                <a:latin typeface="Arial" panose="020B0604020202020204" pitchFamily="34" charset="0"/>
                <a:ea typeface="Calibri" panose="020F0502020204030204" pitchFamily="34" charset="0"/>
                <a:cs typeface="Arial" panose="020B0604020202020204" pitchFamily="34" charset="0"/>
              </a:rPr>
              <a:t> Launch </a:t>
            </a:r>
          </a:p>
          <a:p>
            <a:endParaRPr lang="en-US" sz="1600" dirty="0">
              <a:latin typeface="Arial" panose="020B0604020202020204" pitchFamily="34" charset="0"/>
              <a:ea typeface="Calibri" panose="020F0502020204030204" pitchFamily="34" charset="0"/>
              <a:cs typeface="Arial" panose="020B0604020202020204" pitchFamily="34" charset="0"/>
            </a:endParaRPr>
          </a:p>
          <a:p>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endParaRPr lang="en-US" sz="16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63B6984-0536-554B-9C51-8F87B56BA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533" y="2426456"/>
            <a:ext cx="4452334" cy="2882461"/>
          </a:xfrm>
          <a:prstGeom prst="rect">
            <a:avLst/>
          </a:prstGeom>
          <a:scene3d>
            <a:camera prst="orthographicFront"/>
            <a:lightRig rig="threePt" dir="t"/>
          </a:scene3d>
          <a:sp3d>
            <a:bevelT/>
          </a:sp3d>
        </p:spPr>
      </p:pic>
    </p:spTree>
    <p:extLst>
      <p:ext uri="{BB962C8B-B14F-4D97-AF65-F5344CB8AC3E}">
        <p14:creationId xmlns:p14="http://schemas.microsoft.com/office/powerpoint/2010/main" val="1281803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304800"/>
            <a:ext cx="8229600" cy="514350"/>
          </a:xfrm>
        </p:spPr>
        <p:txBody>
          <a:bodyPr>
            <a:noAutofit/>
          </a:bodyPr>
          <a:lstStyle/>
          <a:p>
            <a:r>
              <a:rPr lang="en-US" sz="3200" dirty="0"/>
              <a:t>Sikorsky S-70B-2 Seahawk</a:t>
            </a:r>
          </a:p>
        </p:txBody>
      </p:sp>
      <p:pic>
        <p:nvPicPr>
          <p:cNvPr id="3" name="Picture 2">
            <a:extLst>
              <a:ext uri="{FF2B5EF4-FFF2-40B4-BE49-F238E27FC236}">
                <a16:creationId xmlns:a16="http://schemas.microsoft.com/office/drawing/2014/main" id="{0C03850D-4733-4072-B269-3ED477A62273}"/>
              </a:ext>
            </a:extLst>
          </p:cNvPr>
          <p:cNvPicPr>
            <a:picLocks noChangeAspect="1"/>
          </p:cNvPicPr>
          <p:nvPr/>
        </p:nvPicPr>
        <p:blipFill>
          <a:blip r:embed="rId2"/>
          <a:stretch>
            <a:fillRect/>
          </a:stretch>
        </p:blipFill>
        <p:spPr>
          <a:xfrm>
            <a:off x="1952110" y="914400"/>
            <a:ext cx="5239779" cy="4798188"/>
          </a:xfrm>
          <a:prstGeom prst="rect">
            <a:avLst/>
          </a:prstGeom>
        </p:spPr>
      </p:pic>
    </p:spTree>
    <p:extLst>
      <p:ext uri="{BB962C8B-B14F-4D97-AF65-F5344CB8AC3E}">
        <p14:creationId xmlns:p14="http://schemas.microsoft.com/office/powerpoint/2010/main" val="3544546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304800"/>
            <a:ext cx="8229600" cy="514350"/>
          </a:xfrm>
        </p:spPr>
        <p:txBody>
          <a:bodyPr>
            <a:noAutofit/>
          </a:bodyPr>
          <a:lstStyle/>
          <a:p>
            <a:r>
              <a:rPr lang="en-US" sz="3200" dirty="0"/>
              <a:t>Sikorsky S-70B-2 Seahawk</a:t>
            </a:r>
          </a:p>
        </p:txBody>
      </p:sp>
      <p:sp>
        <p:nvSpPr>
          <p:cNvPr id="3" name="Rectangle 2">
            <a:extLst>
              <a:ext uri="{FF2B5EF4-FFF2-40B4-BE49-F238E27FC236}">
                <a16:creationId xmlns:a16="http://schemas.microsoft.com/office/drawing/2014/main" id="{BBCB2F1D-3F96-48E7-A4E6-FDCA2F6476AE}"/>
              </a:ext>
            </a:extLst>
          </p:cNvPr>
          <p:cNvSpPr/>
          <p:nvPr/>
        </p:nvSpPr>
        <p:spPr>
          <a:xfrm>
            <a:off x="609600" y="1371600"/>
            <a:ext cx="7696200" cy="3785652"/>
          </a:xfrm>
          <a:prstGeom prst="rect">
            <a:avLst/>
          </a:prstGeom>
        </p:spPr>
        <p:txBody>
          <a:bodyPr wrap="square">
            <a:spAutoFit/>
          </a:bodyPr>
          <a:lstStyle/>
          <a:p>
            <a:r>
              <a:rPr lang="en-US" sz="1600" dirty="0">
                <a:latin typeface="Arial" panose="020B0604020202020204" pitchFamily="34" charset="0"/>
                <a:ea typeface="Times New Roman" panose="02020603050405020304" pitchFamily="18" charset="0"/>
                <a:cs typeface="Arial" panose="020B0604020202020204" pitchFamily="34" charset="0"/>
              </a:rPr>
              <a:t>It is our pleasure to offer for sale eleven S-70B-2 Seahawk helicopters, complete with a spares / support package.</a:t>
            </a:r>
          </a:p>
          <a:p>
            <a:r>
              <a:rPr lang="en-US" sz="1600" dirty="0">
                <a:latin typeface="Arial" panose="020B0604020202020204" pitchFamily="34" charset="0"/>
                <a:ea typeface="Times New Roman" panose="02020603050405020304" pitchFamily="18" charset="0"/>
                <a:cs typeface="Arial" panose="020B0604020202020204" pitchFamily="34" charset="0"/>
              </a:rPr>
              <a:t> </a:t>
            </a:r>
          </a:p>
          <a:p>
            <a:r>
              <a:rPr lang="en-US" sz="1600" dirty="0">
                <a:latin typeface="Arial" panose="020B0604020202020204" pitchFamily="34" charset="0"/>
                <a:ea typeface="Times New Roman" panose="02020603050405020304" pitchFamily="18" charset="0"/>
                <a:cs typeface="Arial" panose="020B0604020202020204" pitchFamily="34" charset="0"/>
              </a:rPr>
              <a:t>These aircraft were introduced into service between 1988 - 1992 and have an average of only 5300 hours flown since new.  </a:t>
            </a:r>
          </a:p>
          <a:p>
            <a:r>
              <a:rPr lang="en-US" sz="1600" dirty="0">
                <a:latin typeface="Arial" panose="020B0604020202020204" pitchFamily="34" charset="0"/>
                <a:ea typeface="Times New Roman" panose="02020603050405020304" pitchFamily="18" charset="0"/>
                <a:cs typeface="Arial" panose="020B0604020202020204" pitchFamily="34" charset="0"/>
              </a:rPr>
              <a:t> </a:t>
            </a:r>
          </a:p>
          <a:p>
            <a:r>
              <a:rPr lang="en-US" sz="1600" dirty="0">
                <a:latin typeface="Arial" panose="020B0604020202020204" pitchFamily="34" charset="0"/>
                <a:ea typeface="Times New Roman" panose="02020603050405020304" pitchFamily="18" charset="0"/>
                <a:cs typeface="Arial" panose="020B0604020202020204" pitchFamily="34" charset="0"/>
              </a:rPr>
              <a:t>The helicopters have been maintained in excellent condition by the Australian Navy.  All helicopters had a mid-life upgrade providing them even more capability.  They are being offered in a fully serviceable condition. </a:t>
            </a:r>
          </a:p>
          <a:p>
            <a:endParaRPr lang="en-US" sz="1600" dirty="0">
              <a:latin typeface="Arial" panose="020B0604020202020204" pitchFamily="34" charset="0"/>
              <a:ea typeface="Times New Roman" panose="02020603050405020304" pitchFamily="18" charset="0"/>
              <a:cs typeface="Arial" panose="020B0604020202020204" pitchFamily="34" charset="0"/>
            </a:endParaRPr>
          </a:p>
          <a:p>
            <a:r>
              <a:rPr lang="en-US" sz="1600" dirty="0">
                <a:latin typeface="Arial" panose="020B0604020202020204" pitchFamily="34" charset="0"/>
                <a:cs typeface="Arial" panose="020B0604020202020204" pitchFamily="34" charset="0"/>
              </a:rPr>
              <a:t>These aircraft have been mission equipped for ship based missions such as anti-surface and anti-submarine warfare, utility, transportation, and surveillance search and rescue.</a:t>
            </a:r>
          </a:p>
          <a:p>
            <a:endParaRPr lang="en-US" sz="1600" dirty="0">
              <a:latin typeface="Arial" panose="020B0604020202020204" pitchFamily="34" charset="0"/>
              <a:cs typeface="Arial" panose="020B0604020202020204" pitchFamily="34" charset="0"/>
            </a:endParaRPr>
          </a:p>
          <a:p>
            <a:endParaRPr lang="en-US"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4658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229600" cy="514350"/>
          </a:xfrm>
        </p:spPr>
        <p:txBody>
          <a:bodyPr>
            <a:noAutofit/>
          </a:bodyPr>
          <a:lstStyle/>
          <a:p>
            <a:r>
              <a:rPr lang="en-US" sz="3200" dirty="0"/>
              <a:t>Sikorsky S-70B-2 Seahawk</a:t>
            </a:r>
          </a:p>
        </p:txBody>
      </p:sp>
      <p:pic>
        <p:nvPicPr>
          <p:cNvPr id="4" name="Picture 3">
            <a:extLst>
              <a:ext uri="{FF2B5EF4-FFF2-40B4-BE49-F238E27FC236}">
                <a16:creationId xmlns:a16="http://schemas.microsoft.com/office/drawing/2014/main" id="{EA655589-BA84-6A48-B6B6-2751225ABC2B}"/>
              </a:ext>
            </a:extLst>
          </p:cNvPr>
          <p:cNvPicPr>
            <a:picLocks noChangeAspect="1"/>
          </p:cNvPicPr>
          <p:nvPr/>
        </p:nvPicPr>
        <p:blipFill>
          <a:blip r:embed="rId2"/>
          <a:stretch>
            <a:fillRect/>
          </a:stretch>
        </p:blipFill>
        <p:spPr>
          <a:xfrm>
            <a:off x="2034778" y="990600"/>
            <a:ext cx="5074443" cy="4390973"/>
          </a:xfrm>
          <a:prstGeom prst="rect">
            <a:avLst/>
          </a:prstGeom>
        </p:spPr>
      </p:pic>
    </p:spTree>
    <p:extLst>
      <p:ext uri="{BB962C8B-B14F-4D97-AF65-F5344CB8AC3E}">
        <p14:creationId xmlns:p14="http://schemas.microsoft.com/office/powerpoint/2010/main" val="345418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pic>
        <p:nvPicPr>
          <p:cNvPr id="4" name="Picture 3">
            <a:extLst>
              <a:ext uri="{FF2B5EF4-FFF2-40B4-BE49-F238E27FC236}">
                <a16:creationId xmlns:a16="http://schemas.microsoft.com/office/drawing/2014/main" id="{A44A183E-2EBD-5145-88C3-EB31B8256A50}"/>
              </a:ext>
            </a:extLst>
          </p:cNvPr>
          <p:cNvPicPr>
            <a:picLocks noChangeAspect="1"/>
          </p:cNvPicPr>
          <p:nvPr/>
        </p:nvPicPr>
        <p:blipFill>
          <a:blip r:embed="rId2"/>
          <a:stretch>
            <a:fillRect/>
          </a:stretch>
        </p:blipFill>
        <p:spPr>
          <a:xfrm>
            <a:off x="1438275" y="1295400"/>
            <a:ext cx="6267450" cy="4038513"/>
          </a:xfrm>
          <a:prstGeom prst="rect">
            <a:avLst/>
          </a:prstGeom>
        </p:spPr>
      </p:pic>
    </p:spTree>
    <p:extLst>
      <p:ext uri="{BB962C8B-B14F-4D97-AF65-F5344CB8AC3E}">
        <p14:creationId xmlns:p14="http://schemas.microsoft.com/office/powerpoint/2010/main" val="2991363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93366"/>
            <a:ext cx="8229600" cy="514350"/>
          </a:xfrm>
        </p:spPr>
        <p:txBody>
          <a:bodyPr>
            <a:noAutofit/>
          </a:bodyPr>
          <a:lstStyle/>
          <a:p>
            <a:r>
              <a:rPr lang="en-US" sz="3200" dirty="0"/>
              <a:t>Sikorsky S-70B-2 Seahawk</a:t>
            </a:r>
          </a:p>
        </p:txBody>
      </p:sp>
      <p:pic>
        <p:nvPicPr>
          <p:cNvPr id="3" name="Picture 2">
            <a:extLst>
              <a:ext uri="{FF2B5EF4-FFF2-40B4-BE49-F238E27FC236}">
                <a16:creationId xmlns:a16="http://schemas.microsoft.com/office/drawing/2014/main" id="{34F97681-88C3-41A3-8BE9-65F674828307}"/>
              </a:ext>
            </a:extLst>
          </p:cNvPr>
          <p:cNvPicPr>
            <a:picLocks noChangeAspect="1"/>
          </p:cNvPicPr>
          <p:nvPr/>
        </p:nvPicPr>
        <p:blipFill>
          <a:blip r:embed="rId2"/>
          <a:stretch>
            <a:fillRect/>
          </a:stretch>
        </p:blipFill>
        <p:spPr>
          <a:xfrm>
            <a:off x="990600" y="914400"/>
            <a:ext cx="4855587" cy="5539645"/>
          </a:xfrm>
          <a:prstGeom prst="rect">
            <a:avLst/>
          </a:prstGeom>
        </p:spPr>
      </p:pic>
    </p:spTree>
    <p:extLst>
      <p:ext uri="{BB962C8B-B14F-4D97-AF65-F5344CB8AC3E}">
        <p14:creationId xmlns:p14="http://schemas.microsoft.com/office/powerpoint/2010/main" val="223723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04800"/>
            <a:ext cx="8229600" cy="514350"/>
          </a:xfrm>
        </p:spPr>
        <p:txBody>
          <a:bodyPr>
            <a:noAutofit/>
          </a:bodyPr>
          <a:lstStyle/>
          <a:p>
            <a:r>
              <a:rPr lang="en-US" sz="3200" dirty="0"/>
              <a:t>Sikorsky S-70B-2 Seahawk</a:t>
            </a:r>
          </a:p>
        </p:txBody>
      </p:sp>
      <p:pic>
        <p:nvPicPr>
          <p:cNvPr id="3" name="Picture 2">
            <a:extLst>
              <a:ext uri="{FF2B5EF4-FFF2-40B4-BE49-F238E27FC236}">
                <a16:creationId xmlns:a16="http://schemas.microsoft.com/office/drawing/2014/main" id="{45B7C67D-0D8F-4111-80DB-B2D1BBB90F47}"/>
              </a:ext>
            </a:extLst>
          </p:cNvPr>
          <p:cNvPicPr>
            <a:picLocks noChangeAspect="1"/>
          </p:cNvPicPr>
          <p:nvPr/>
        </p:nvPicPr>
        <p:blipFill>
          <a:blip r:embed="rId2"/>
          <a:stretch>
            <a:fillRect/>
          </a:stretch>
        </p:blipFill>
        <p:spPr>
          <a:xfrm>
            <a:off x="914400" y="1143000"/>
            <a:ext cx="4452432" cy="5291871"/>
          </a:xfrm>
          <a:prstGeom prst="rect">
            <a:avLst/>
          </a:prstGeom>
        </p:spPr>
      </p:pic>
    </p:spTree>
    <p:extLst>
      <p:ext uri="{BB962C8B-B14F-4D97-AF65-F5344CB8AC3E}">
        <p14:creationId xmlns:p14="http://schemas.microsoft.com/office/powerpoint/2010/main" val="4121533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pic>
        <p:nvPicPr>
          <p:cNvPr id="3" name="Picture 2">
            <a:extLst>
              <a:ext uri="{FF2B5EF4-FFF2-40B4-BE49-F238E27FC236}">
                <a16:creationId xmlns:a16="http://schemas.microsoft.com/office/drawing/2014/main" id="{98BD3258-D5C2-4310-A985-D1BDD65F1CE3}"/>
              </a:ext>
            </a:extLst>
          </p:cNvPr>
          <p:cNvPicPr>
            <a:picLocks noChangeAspect="1"/>
          </p:cNvPicPr>
          <p:nvPr/>
        </p:nvPicPr>
        <p:blipFill>
          <a:blip r:embed="rId2"/>
          <a:stretch>
            <a:fillRect/>
          </a:stretch>
        </p:blipFill>
        <p:spPr>
          <a:xfrm>
            <a:off x="1066800" y="1295400"/>
            <a:ext cx="4447377" cy="5169794"/>
          </a:xfrm>
          <a:prstGeom prst="rect">
            <a:avLst/>
          </a:prstGeom>
        </p:spPr>
      </p:pic>
    </p:spTree>
    <p:extLst>
      <p:ext uri="{BB962C8B-B14F-4D97-AF65-F5344CB8AC3E}">
        <p14:creationId xmlns:p14="http://schemas.microsoft.com/office/powerpoint/2010/main" val="1402586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304800"/>
            <a:ext cx="8229600" cy="514350"/>
          </a:xfrm>
        </p:spPr>
        <p:txBody>
          <a:bodyPr>
            <a:noAutofit/>
          </a:bodyPr>
          <a:lstStyle/>
          <a:p>
            <a:r>
              <a:rPr lang="en-US" sz="3200" dirty="0"/>
              <a:t>Sikorsky S-70B-2 Seahawk</a:t>
            </a:r>
          </a:p>
        </p:txBody>
      </p:sp>
      <p:pic>
        <p:nvPicPr>
          <p:cNvPr id="3" name="Picture 2">
            <a:extLst>
              <a:ext uri="{FF2B5EF4-FFF2-40B4-BE49-F238E27FC236}">
                <a16:creationId xmlns:a16="http://schemas.microsoft.com/office/drawing/2014/main" id="{A16B83A0-C9FB-48A0-9F56-04FB2EC4D5A2}"/>
              </a:ext>
            </a:extLst>
          </p:cNvPr>
          <p:cNvPicPr>
            <a:picLocks noChangeAspect="1"/>
          </p:cNvPicPr>
          <p:nvPr/>
        </p:nvPicPr>
        <p:blipFill>
          <a:blip r:embed="rId2"/>
          <a:stretch>
            <a:fillRect/>
          </a:stretch>
        </p:blipFill>
        <p:spPr>
          <a:xfrm>
            <a:off x="1066800" y="930828"/>
            <a:ext cx="4487386" cy="5626491"/>
          </a:xfrm>
          <a:prstGeom prst="rect">
            <a:avLst/>
          </a:prstGeom>
        </p:spPr>
      </p:pic>
    </p:spTree>
    <p:extLst>
      <p:ext uri="{BB962C8B-B14F-4D97-AF65-F5344CB8AC3E}">
        <p14:creationId xmlns:p14="http://schemas.microsoft.com/office/powerpoint/2010/main" val="547457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304800"/>
            <a:ext cx="8229600" cy="514350"/>
          </a:xfrm>
        </p:spPr>
        <p:txBody>
          <a:bodyPr>
            <a:noAutofit/>
          </a:bodyPr>
          <a:lstStyle/>
          <a:p>
            <a:r>
              <a:rPr lang="en-US" sz="3200" dirty="0"/>
              <a:t>Sikorsky S-70B-2 Seahawk</a:t>
            </a:r>
          </a:p>
        </p:txBody>
      </p:sp>
      <p:pic>
        <p:nvPicPr>
          <p:cNvPr id="3" name="Picture 2">
            <a:extLst>
              <a:ext uri="{FF2B5EF4-FFF2-40B4-BE49-F238E27FC236}">
                <a16:creationId xmlns:a16="http://schemas.microsoft.com/office/drawing/2014/main" id="{D6CA03B8-BD92-4018-891C-93D65B57F5B4}"/>
              </a:ext>
            </a:extLst>
          </p:cNvPr>
          <p:cNvPicPr>
            <a:picLocks noChangeAspect="1"/>
          </p:cNvPicPr>
          <p:nvPr/>
        </p:nvPicPr>
        <p:blipFill>
          <a:blip r:embed="rId2"/>
          <a:stretch>
            <a:fillRect/>
          </a:stretch>
        </p:blipFill>
        <p:spPr>
          <a:xfrm>
            <a:off x="1219200" y="1030838"/>
            <a:ext cx="4422402" cy="5522362"/>
          </a:xfrm>
          <a:prstGeom prst="rect">
            <a:avLst/>
          </a:prstGeom>
        </p:spPr>
      </p:pic>
    </p:spTree>
    <p:extLst>
      <p:ext uri="{BB962C8B-B14F-4D97-AF65-F5344CB8AC3E}">
        <p14:creationId xmlns:p14="http://schemas.microsoft.com/office/powerpoint/2010/main" val="727308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04800"/>
            <a:ext cx="8229600" cy="514350"/>
          </a:xfrm>
        </p:spPr>
        <p:txBody>
          <a:bodyPr>
            <a:noAutofit/>
          </a:bodyPr>
          <a:lstStyle/>
          <a:p>
            <a:r>
              <a:rPr lang="en-US" sz="3200" dirty="0"/>
              <a:t>Sikorsky S-70B-2 Seahawk</a:t>
            </a:r>
          </a:p>
        </p:txBody>
      </p:sp>
      <p:pic>
        <p:nvPicPr>
          <p:cNvPr id="4" name="Picture 3">
            <a:extLst>
              <a:ext uri="{FF2B5EF4-FFF2-40B4-BE49-F238E27FC236}">
                <a16:creationId xmlns:a16="http://schemas.microsoft.com/office/drawing/2014/main" id="{9F916AFE-466D-48E1-BC2F-0BCF2122CD65}"/>
              </a:ext>
            </a:extLst>
          </p:cNvPr>
          <p:cNvPicPr>
            <a:picLocks noChangeAspect="1"/>
          </p:cNvPicPr>
          <p:nvPr/>
        </p:nvPicPr>
        <p:blipFill>
          <a:blip r:embed="rId2"/>
          <a:stretch>
            <a:fillRect/>
          </a:stretch>
        </p:blipFill>
        <p:spPr>
          <a:xfrm>
            <a:off x="1219200" y="963603"/>
            <a:ext cx="4492301" cy="5622548"/>
          </a:xfrm>
          <a:prstGeom prst="rect">
            <a:avLst/>
          </a:prstGeom>
        </p:spPr>
      </p:pic>
    </p:spTree>
    <p:extLst>
      <p:ext uri="{BB962C8B-B14F-4D97-AF65-F5344CB8AC3E}">
        <p14:creationId xmlns:p14="http://schemas.microsoft.com/office/powerpoint/2010/main" val="1443404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304800"/>
            <a:ext cx="8229600" cy="514350"/>
          </a:xfrm>
        </p:spPr>
        <p:txBody>
          <a:bodyPr>
            <a:noAutofit/>
          </a:bodyPr>
          <a:lstStyle/>
          <a:p>
            <a:r>
              <a:rPr lang="en-US" sz="3200" dirty="0"/>
              <a:t>Sikorsky S-70B-2 Seahawk</a:t>
            </a:r>
          </a:p>
        </p:txBody>
      </p:sp>
      <p:pic>
        <p:nvPicPr>
          <p:cNvPr id="3" name="Picture 2">
            <a:extLst>
              <a:ext uri="{FF2B5EF4-FFF2-40B4-BE49-F238E27FC236}">
                <a16:creationId xmlns:a16="http://schemas.microsoft.com/office/drawing/2014/main" id="{87D4E1F8-17AB-4EF0-8DA3-44B50F777668}"/>
              </a:ext>
            </a:extLst>
          </p:cNvPr>
          <p:cNvPicPr>
            <a:picLocks noChangeAspect="1"/>
          </p:cNvPicPr>
          <p:nvPr/>
        </p:nvPicPr>
        <p:blipFill>
          <a:blip r:embed="rId2"/>
          <a:stretch>
            <a:fillRect/>
          </a:stretch>
        </p:blipFill>
        <p:spPr>
          <a:xfrm>
            <a:off x="1143000" y="927239"/>
            <a:ext cx="4501410" cy="5615279"/>
          </a:xfrm>
          <a:prstGeom prst="rect">
            <a:avLst/>
          </a:prstGeom>
        </p:spPr>
      </p:pic>
    </p:spTree>
    <p:extLst>
      <p:ext uri="{BB962C8B-B14F-4D97-AF65-F5344CB8AC3E}">
        <p14:creationId xmlns:p14="http://schemas.microsoft.com/office/powerpoint/2010/main" val="2218056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sp>
        <p:nvSpPr>
          <p:cNvPr id="3" name="Rectangle 2">
            <a:extLst>
              <a:ext uri="{FF2B5EF4-FFF2-40B4-BE49-F238E27FC236}">
                <a16:creationId xmlns:a16="http://schemas.microsoft.com/office/drawing/2014/main" id="{43F202A3-E822-42C9-8598-674A628BF1E8}"/>
              </a:ext>
            </a:extLst>
          </p:cNvPr>
          <p:cNvSpPr/>
          <p:nvPr/>
        </p:nvSpPr>
        <p:spPr>
          <a:xfrm>
            <a:off x="457200" y="1447800"/>
            <a:ext cx="3276600" cy="3539430"/>
          </a:xfrm>
          <a:prstGeom prst="rect">
            <a:avLst/>
          </a:prstGeom>
        </p:spPr>
        <p:txBody>
          <a:bodyPr wrap="square">
            <a:spAutoFit/>
          </a:bodyPr>
          <a:lstStyle/>
          <a:p>
            <a:r>
              <a:rPr lang="en-US" sz="1600" dirty="0">
                <a:latin typeface="Arial" panose="020B0604020202020204" pitchFamily="34" charset="0"/>
                <a:ea typeface="Times New Roman" panose="02020603050405020304" pitchFamily="18" charset="0"/>
                <a:cs typeface="Times New Roman" panose="02020603050405020304" pitchFamily="18" charset="0"/>
              </a:rPr>
              <a:t>A very large spares package is available and will be provided as part of the package.  This spares package contains thousands of items including major components like spare engines, main rotor blades, gearboxes, and transmissions.</a:t>
            </a:r>
          </a:p>
          <a:p>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r>
              <a:rPr lang="en-US" sz="1600" dirty="0">
                <a:latin typeface="Arial" panose="020B0604020202020204" pitchFamily="34" charset="0"/>
                <a:ea typeface="Times New Roman" panose="02020603050405020304" pitchFamily="18" charset="0"/>
                <a:cs typeface="Times New Roman" panose="02020603050405020304" pitchFamily="18" charset="0"/>
              </a:rPr>
              <a:t>Any country should be able to fly these helicopters very cheaply for many years with this spares package as most items needed are included.</a:t>
            </a:r>
          </a:p>
        </p:txBody>
      </p:sp>
      <p:pic>
        <p:nvPicPr>
          <p:cNvPr id="6" name="Picture 5">
            <a:extLst>
              <a:ext uri="{FF2B5EF4-FFF2-40B4-BE49-F238E27FC236}">
                <a16:creationId xmlns:a16="http://schemas.microsoft.com/office/drawing/2014/main" id="{311726DA-CA09-524C-A834-FD875F12F6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3706" y="1905000"/>
            <a:ext cx="4613094" cy="2955263"/>
          </a:xfrm>
          <a:prstGeom prst="rect">
            <a:avLst/>
          </a:prstGeom>
          <a:scene3d>
            <a:camera prst="orthographicFront"/>
            <a:lightRig rig="threePt" dir="t"/>
          </a:scene3d>
          <a:sp3d>
            <a:bevelT/>
          </a:sp3d>
        </p:spPr>
      </p:pic>
    </p:spTree>
    <p:extLst>
      <p:ext uri="{BB962C8B-B14F-4D97-AF65-F5344CB8AC3E}">
        <p14:creationId xmlns:p14="http://schemas.microsoft.com/office/powerpoint/2010/main" val="265966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457200"/>
            <a:ext cx="8229600" cy="514350"/>
          </a:xfrm>
        </p:spPr>
        <p:txBody>
          <a:bodyPr>
            <a:noAutofit/>
          </a:bodyPr>
          <a:lstStyle/>
          <a:p>
            <a:r>
              <a:rPr lang="en-US" sz="3200" dirty="0"/>
              <a:t>Sikorsky S-70B-2 Seahawk</a:t>
            </a:r>
          </a:p>
        </p:txBody>
      </p:sp>
      <p:sp>
        <p:nvSpPr>
          <p:cNvPr id="8" name="Rectangle 7">
            <a:extLst>
              <a:ext uri="{FF2B5EF4-FFF2-40B4-BE49-F238E27FC236}">
                <a16:creationId xmlns:a16="http://schemas.microsoft.com/office/drawing/2014/main" id="{588FCDAE-FD50-4005-B38D-0C3DEBBEFC6C}"/>
              </a:ext>
            </a:extLst>
          </p:cNvPr>
          <p:cNvSpPr/>
          <p:nvPr/>
        </p:nvSpPr>
        <p:spPr>
          <a:xfrm>
            <a:off x="609600" y="1219200"/>
            <a:ext cx="7772400" cy="338554"/>
          </a:xfrm>
          <a:prstGeom prst="rect">
            <a:avLst/>
          </a:prstGeom>
        </p:spPr>
        <p:txBody>
          <a:bodyPr wrap="square">
            <a:spAutoFit/>
          </a:bodyPr>
          <a:lstStyle/>
          <a:p>
            <a:r>
              <a:rPr lang="en-US" sz="1600" dirty="0">
                <a:latin typeface="Arial" panose="020B0604020202020204" pitchFamily="34" charset="0"/>
                <a:ea typeface="Times New Roman" panose="02020603050405020304" pitchFamily="18" charset="0"/>
              </a:rPr>
              <a:t>One of the actual helicopters on offer.</a:t>
            </a:r>
            <a:endParaRPr lang="en-US" sz="1600" dirty="0">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9C2A8092-12D2-954E-BCF4-7B24DD0EE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93532"/>
            <a:ext cx="5219700" cy="3470935"/>
          </a:xfrm>
          <a:prstGeom prst="rect">
            <a:avLst/>
          </a:prstGeom>
          <a:scene3d>
            <a:camera prst="orthographicFront"/>
            <a:lightRig rig="threePt" dir="t"/>
          </a:scene3d>
          <a:sp3d>
            <a:bevelT/>
          </a:sp3d>
        </p:spPr>
      </p:pic>
    </p:spTree>
    <p:extLst>
      <p:ext uri="{BB962C8B-B14F-4D97-AF65-F5344CB8AC3E}">
        <p14:creationId xmlns:p14="http://schemas.microsoft.com/office/powerpoint/2010/main" val="345614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sp>
        <p:nvSpPr>
          <p:cNvPr id="3" name="Rectangle 2">
            <a:extLst>
              <a:ext uri="{FF2B5EF4-FFF2-40B4-BE49-F238E27FC236}">
                <a16:creationId xmlns:a16="http://schemas.microsoft.com/office/drawing/2014/main" id="{79267B12-A98B-4CCD-87A3-BBEA0FDEF87F}"/>
              </a:ext>
            </a:extLst>
          </p:cNvPr>
          <p:cNvSpPr/>
          <p:nvPr/>
        </p:nvSpPr>
        <p:spPr>
          <a:xfrm>
            <a:off x="609600" y="1295400"/>
            <a:ext cx="7772400" cy="3785652"/>
          </a:xfrm>
          <a:prstGeom prst="rect">
            <a:avLst/>
          </a:prstGeom>
        </p:spPr>
        <p:txBody>
          <a:bodyPr wrap="square">
            <a:spAutoFit/>
          </a:bodyPr>
          <a:lstStyle/>
          <a:p>
            <a:r>
              <a:rPr lang="en-US" sz="1600" dirty="0">
                <a:latin typeface="Arial" panose="020B0604020202020204" pitchFamily="34" charset="0"/>
                <a:ea typeface="Times New Roman" panose="02020603050405020304" pitchFamily="18" charset="0"/>
                <a:cs typeface="Times New Roman" panose="02020603050405020304" pitchFamily="18" charset="0"/>
              </a:rPr>
              <a:t>The S-70B Seahawk is specifically designed for ship borne operations.   They feature a strengthened gear configured for smaller spaces, a folding tail and quick fold blades.  </a:t>
            </a:r>
          </a:p>
          <a:p>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r>
              <a:rPr lang="en-US" sz="1600" dirty="0">
                <a:latin typeface="Arial" panose="020B0604020202020204" pitchFamily="34" charset="0"/>
                <a:cs typeface="Arial" panose="020B0604020202020204" pitchFamily="34" charset="0"/>
              </a:rPr>
              <a:t>The baseline helicopter we propose to deliver is the Seahawk with the following equipment installed:</a:t>
            </a:r>
          </a:p>
          <a:p>
            <a:r>
              <a:rPr lang="en-US" sz="1600" dirty="0">
                <a:latin typeface="Arial" panose="020B0604020202020204" pitchFamily="34" charset="0"/>
                <a:cs typeface="Arial" panose="020B0604020202020204" pitchFamily="34" charset="0"/>
              </a:rPr>
              <a:t> </a:t>
            </a:r>
          </a:p>
          <a:p>
            <a:pPr lvl="0"/>
            <a:r>
              <a:rPr lang="en-US" sz="1600" dirty="0">
                <a:latin typeface="Arial" panose="020B0604020202020204" pitchFamily="34" charset="0"/>
                <a:cs typeface="Arial" panose="020B0604020202020204" pitchFamily="34" charset="0"/>
              </a:rPr>
              <a:t>The folding blade / tail system</a:t>
            </a:r>
          </a:p>
          <a:p>
            <a:pPr lvl="0"/>
            <a:r>
              <a:rPr lang="en-US" sz="1600" dirty="0">
                <a:latin typeface="Arial" panose="020B0604020202020204" pitchFamily="34" charset="0"/>
                <a:cs typeface="Arial" panose="020B0604020202020204" pitchFamily="34" charset="0"/>
              </a:rPr>
              <a:t>Upgraded engines</a:t>
            </a:r>
          </a:p>
          <a:p>
            <a:pPr lvl="0"/>
            <a:r>
              <a:rPr lang="en-US" sz="1600" dirty="0">
                <a:latin typeface="Arial" panose="020B0604020202020204" pitchFamily="34" charset="0"/>
                <a:cs typeface="Arial" panose="020B0604020202020204" pitchFamily="34" charset="0"/>
              </a:rPr>
              <a:t>Superior corrosion proofing</a:t>
            </a:r>
          </a:p>
          <a:p>
            <a:pPr lvl="0"/>
            <a:r>
              <a:rPr lang="en-US" sz="1600" dirty="0">
                <a:latin typeface="Arial" panose="020B0604020202020204" pitchFamily="34" charset="0"/>
                <a:cs typeface="Arial" panose="020B0604020202020204" pitchFamily="34" charset="0"/>
              </a:rPr>
              <a:t>Cargo hook</a:t>
            </a:r>
          </a:p>
          <a:p>
            <a:pPr lvl="0"/>
            <a:r>
              <a:rPr lang="en-US" sz="1600" dirty="0">
                <a:latin typeface="Arial" panose="020B0604020202020204" pitchFamily="34" charset="0"/>
                <a:cs typeface="Arial" panose="020B0604020202020204" pitchFamily="34" charset="0"/>
              </a:rPr>
              <a:t>Rescue hoist</a:t>
            </a:r>
          </a:p>
          <a:p>
            <a:pPr lvl="0"/>
            <a:r>
              <a:rPr lang="en-US" sz="1600" dirty="0">
                <a:latin typeface="Arial" panose="020B0604020202020204" pitchFamily="34" charset="0"/>
                <a:cs typeface="Arial" panose="020B0604020202020204" pitchFamily="34" charset="0"/>
              </a:rPr>
              <a:t>Flotation gear</a:t>
            </a:r>
          </a:p>
          <a:p>
            <a:pPr lvl="0"/>
            <a:r>
              <a:rPr lang="en-US" sz="1600" dirty="0">
                <a:latin typeface="Arial" panose="020B0604020202020204" pitchFamily="34" charset="0"/>
                <a:cs typeface="Arial" panose="020B0604020202020204" pitchFamily="34" charset="0"/>
              </a:rPr>
              <a:t>VFR/IFR avionics with auto flight system  </a:t>
            </a:r>
          </a:p>
          <a:p>
            <a:endParaRPr lang="en-US" sz="16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FE55EC8-497E-442D-BD68-572CAA700A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1002" y="2960076"/>
            <a:ext cx="3583398" cy="2368626"/>
          </a:xfrm>
          <a:prstGeom prst="rect">
            <a:avLst/>
          </a:prstGeom>
          <a:scene3d>
            <a:camera prst="orthographicFront"/>
            <a:lightRig rig="threePt" dir="t"/>
          </a:scene3d>
          <a:sp3d>
            <a:bevelT/>
          </a:sp3d>
        </p:spPr>
      </p:pic>
    </p:spTree>
    <p:extLst>
      <p:ext uri="{BB962C8B-B14F-4D97-AF65-F5344CB8AC3E}">
        <p14:creationId xmlns:p14="http://schemas.microsoft.com/office/powerpoint/2010/main" val="1387333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7735" y="228600"/>
            <a:ext cx="8229600" cy="514350"/>
          </a:xfrm>
        </p:spPr>
        <p:txBody>
          <a:bodyPr>
            <a:noAutofit/>
          </a:bodyPr>
          <a:lstStyle/>
          <a:p>
            <a:r>
              <a:rPr lang="en-US" sz="3200" dirty="0"/>
              <a:t>Sikorsky S-70B-2 Seahawk</a:t>
            </a:r>
          </a:p>
        </p:txBody>
      </p:sp>
      <p:sp>
        <p:nvSpPr>
          <p:cNvPr id="3" name="Rectangle 2">
            <a:extLst>
              <a:ext uri="{FF2B5EF4-FFF2-40B4-BE49-F238E27FC236}">
                <a16:creationId xmlns:a16="http://schemas.microsoft.com/office/drawing/2014/main" id="{D9231955-EAEA-4D2A-B745-120F1C2E1782}"/>
              </a:ext>
            </a:extLst>
          </p:cNvPr>
          <p:cNvSpPr/>
          <p:nvPr/>
        </p:nvSpPr>
        <p:spPr>
          <a:xfrm>
            <a:off x="457200" y="1219200"/>
            <a:ext cx="7772400" cy="4079707"/>
          </a:xfrm>
          <a:prstGeom prst="rect">
            <a:avLst/>
          </a:prstGeom>
        </p:spPr>
        <p:txBody>
          <a:bodyPr wrap="square">
            <a:spAutoFit/>
          </a:bodyPr>
          <a:lstStyle/>
          <a:p>
            <a:pPr algn="just">
              <a:lnSpc>
                <a:spcPct val="115000"/>
              </a:lnSpc>
            </a:pPr>
            <a:r>
              <a:rPr lang="en-US" sz="1400" dirty="0">
                <a:solidFill>
                  <a:srgbClr val="000000"/>
                </a:solidFill>
                <a:latin typeface="Arial" panose="020B0604020202020204" pitchFamily="34" charset="0"/>
                <a:ea typeface="Times New Roman" panose="02020603050405020304" pitchFamily="18" charset="0"/>
              </a:rPr>
              <a:t>The S-70B / SH-60B Seahawk's general lines were very similar to those of its Army Black Hawk sibling. The external dimensions are the same, and there is 83% parts commonality between Army and Navy machines. However, there are many differences as well, some of which are hard to see. For example, the airframe is corrosion-protected and fitted with buoyancy elements for maritime operation. Other subtle changes include:</a:t>
            </a:r>
          </a:p>
          <a:p>
            <a:pPr algn="just">
              <a:lnSpc>
                <a:spcPct val="115000"/>
              </a:lnSpc>
            </a:pPr>
            <a:endParaRPr lang="en-US" sz="1400" dirty="0">
              <a:solidFill>
                <a:srgbClr val="000000"/>
              </a:solidFill>
              <a:latin typeface="Arial" panose="020B0604020202020204" pitchFamily="34" charset="0"/>
              <a:ea typeface="Times New Roman" panose="02020603050405020304" pitchFamily="18" charset="0"/>
            </a:endParaRPr>
          </a:p>
          <a:p>
            <a:pPr marL="342900" marR="0" lvl="0" indent="-342900" algn="just">
              <a:lnSpc>
                <a:spcPct val="115000"/>
              </a:lnSpc>
              <a:spcBef>
                <a:spcPts val="0"/>
              </a:spcBef>
              <a:spcAft>
                <a:spcPts val="1350"/>
              </a:spcAft>
              <a:buSzPct val="110000"/>
              <a:buFont typeface="Wingdings" panose="05000000000000000000" pitchFamily="2" charset="2"/>
              <a:buChar char="§"/>
              <a:tabLst>
                <a:tab pos="457200" algn="l"/>
              </a:tabLst>
            </a:pPr>
            <a:r>
              <a:rPr lang="en-US" sz="1400" dirty="0">
                <a:solidFill>
                  <a:srgbClr val="000000"/>
                </a:solidFill>
                <a:latin typeface="Arial" panose="020B0604020202020204" pitchFamily="34" charset="0"/>
                <a:ea typeface="Times New Roman" panose="02020603050405020304" pitchFamily="18" charset="0"/>
              </a:rPr>
              <a:t>"Recovery assist secure and traverse (RAST)" or "harpoon" gear for operations off frigates and other small ocean surface vessels in rough seas. </a:t>
            </a:r>
            <a:endParaRPr lang="en-US" sz="1400" dirty="0">
              <a:solidFill>
                <a:srgbClr val="000000"/>
              </a:solidFill>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350"/>
              </a:spcAft>
              <a:buSzPct val="110000"/>
              <a:buFont typeface="Wingdings" panose="05000000000000000000" pitchFamily="2" charset="2"/>
              <a:buChar char="§"/>
              <a:tabLst>
                <a:tab pos="457200" algn="l"/>
              </a:tabLst>
            </a:pPr>
            <a:r>
              <a:rPr lang="en-US" sz="1400" dirty="0">
                <a:solidFill>
                  <a:srgbClr val="000000"/>
                </a:solidFill>
                <a:latin typeface="Arial" panose="020B0604020202020204" pitchFamily="34" charset="0"/>
                <a:ea typeface="Times New Roman" panose="02020603050405020304" pitchFamily="18" charset="0"/>
              </a:rPr>
              <a:t>An automatic main rotor folding system, rotor brakes, and folding stabilator and tailfin. The Seahawk stabilator is rectangular -- in contrast to the Black Hawk stabilator, which has a swept rear edge -- and folds up along each side of the tailfin. The Black Hawk does have a folding tailfin for airlift, but it has to be unbolted for folding. </a:t>
            </a:r>
            <a:endParaRPr lang="en-US" sz="1400" dirty="0">
              <a:solidFill>
                <a:srgbClr val="000000"/>
              </a:solidFill>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350"/>
              </a:spcAft>
              <a:buSzPct val="110000"/>
              <a:buFont typeface="Wingdings" panose="05000000000000000000" pitchFamily="2" charset="2"/>
              <a:buChar char="§"/>
              <a:tabLst>
                <a:tab pos="457200" algn="l"/>
              </a:tabLst>
            </a:pPr>
            <a:r>
              <a:rPr lang="en-US" sz="1400" dirty="0">
                <a:solidFill>
                  <a:srgbClr val="000000"/>
                </a:solidFill>
                <a:latin typeface="Arial" panose="020B0604020202020204" pitchFamily="34" charset="0"/>
                <a:ea typeface="Times New Roman" panose="02020603050405020304" pitchFamily="18" charset="0"/>
              </a:rPr>
              <a:t>Unarmored crew seats and jettison able cockpit doors. </a:t>
            </a:r>
            <a:endParaRPr lang="en-US" sz="1400" dirty="0">
              <a:solidFill>
                <a:srgbClr val="000000"/>
              </a:solidFill>
              <a:latin typeface="Times New Roman" panose="02020603050405020304" pitchFamily="18" charset="0"/>
              <a:ea typeface="Times New Roman" panose="02020603050405020304" pitchFamily="18" charset="0"/>
            </a:endParaRPr>
          </a:p>
          <a:p>
            <a:pPr algn="just">
              <a:lnSpc>
                <a:spcPct val="115000"/>
              </a:lnSpc>
            </a:pPr>
            <a:endParaRPr lang="en-US"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0029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sp>
        <p:nvSpPr>
          <p:cNvPr id="3" name="Rectangle 2">
            <a:extLst>
              <a:ext uri="{FF2B5EF4-FFF2-40B4-BE49-F238E27FC236}">
                <a16:creationId xmlns:a16="http://schemas.microsoft.com/office/drawing/2014/main" id="{F851E311-1930-4D29-9167-D4B941B19CA9}"/>
              </a:ext>
            </a:extLst>
          </p:cNvPr>
          <p:cNvSpPr/>
          <p:nvPr/>
        </p:nvSpPr>
        <p:spPr>
          <a:xfrm>
            <a:off x="609600" y="1219200"/>
            <a:ext cx="7772400" cy="2023759"/>
          </a:xfrm>
          <a:prstGeom prst="rect">
            <a:avLst/>
          </a:prstGeom>
        </p:spPr>
        <p:txBody>
          <a:bodyPr wrap="square">
            <a:spAutoFit/>
          </a:bodyPr>
          <a:lstStyle/>
          <a:p>
            <a:pPr marL="342900" marR="0" lvl="0" indent="-342900" algn="just">
              <a:lnSpc>
                <a:spcPct val="115000"/>
              </a:lnSpc>
              <a:spcBef>
                <a:spcPts val="0"/>
              </a:spcBef>
              <a:spcAft>
                <a:spcPts val="1350"/>
              </a:spcAft>
              <a:buSzPct val="110000"/>
              <a:buFont typeface="Wingdings" panose="05000000000000000000" pitchFamily="2" charset="2"/>
              <a:buChar char="§"/>
              <a:tabLst>
                <a:tab pos="457200" algn="l"/>
              </a:tabLst>
            </a:pPr>
            <a:r>
              <a:rPr lang="en-US" sz="1600" dirty="0">
                <a:solidFill>
                  <a:srgbClr val="000000"/>
                </a:solidFill>
                <a:latin typeface="Arial" panose="020B0604020202020204" pitchFamily="34" charset="0"/>
                <a:ea typeface="Times New Roman" panose="02020603050405020304" pitchFamily="18" charset="0"/>
              </a:rPr>
              <a:t>An automatic flight control system (AFCS). </a:t>
            </a:r>
            <a:endParaRPr lang="en-US" sz="1600" dirty="0">
              <a:solidFill>
                <a:srgbClr val="000000"/>
              </a:solidFill>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350"/>
              </a:spcAft>
              <a:buSzPct val="110000"/>
              <a:buFont typeface="Wingdings" panose="05000000000000000000" pitchFamily="2" charset="2"/>
              <a:buChar char="§"/>
              <a:tabLst>
                <a:tab pos="457200" algn="l"/>
              </a:tabLst>
            </a:pPr>
            <a:r>
              <a:rPr lang="en-US" sz="1600" spc="-5" dirty="0">
                <a:latin typeface="Arial"/>
                <a:cs typeface="Arial"/>
              </a:rPr>
              <a:t>A considerably enhanced environmental control system to </a:t>
            </a:r>
            <a:r>
              <a:rPr lang="en-US" sz="1600" dirty="0">
                <a:latin typeface="Arial"/>
                <a:cs typeface="Arial"/>
              </a:rPr>
              <a:t>provide a temperature controlled </a:t>
            </a:r>
            <a:r>
              <a:rPr lang="en-US" sz="1600" spc="-5" dirty="0">
                <a:latin typeface="Arial"/>
                <a:cs typeface="Arial"/>
              </a:rPr>
              <a:t>environment for the Seahawk's avionics</a:t>
            </a:r>
            <a:r>
              <a:rPr lang="en-US" sz="1600" spc="45" dirty="0">
                <a:latin typeface="Arial"/>
                <a:cs typeface="Arial"/>
              </a:rPr>
              <a:t> </a:t>
            </a:r>
            <a:r>
              <a:rPr lang="en-US" sz="1600" spc="-5" dirty="0">
                <a:latin typeface="Arial"/>
                <a:cs typeface="Arial"/>
              </a:rPr>
              <a:t>suite</a:t>
            </a:r>
            <a:r>
              <a:rPr lang="en-US" sz="1600" dirty="0">
                <a:solidFill>
                  <a:srgbClr val="000000"/>
                </a:solidFill>
                <a:latin typeface="Arial" panose="020B0604020202020204" pitchFamily="34" charset="0"/>
                <a:ea typeface="Times New Roman" panose="02020603050405020304" pitchFamily="18" charset="0"/>
              </a:rPr>
              <a:t>. </a:t>
            </a:r>
            <a:endParaRPr lang="en-US" sz="1600" dirty="0">
              <a:solidFill>
                <a:srgbClr val="000000"/>
              </a:solidFill>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350"/>
              </a:spcAft>
              <a:buSzPct val="110000"/>
              <a:buFont typeface="Wingdings" panose="05000000000000000000" pitchFamily="2" charset="2"/>
              <a:buChar char="§"/>
              <a:tabLst>
                <a:tab pos="457200" algn="l"/>
              </a:tabLst>
            </a:pPr>
            <a:r>
              <a:rPr lang="en-US" sz="1600" dirty="0">
                <a:solidFill>
                  <a:srgbClr val="000000"/>
                </a:solidFill>
                <a:latin typeface="Arial" panose="020B0604020202020204" pitchFamily="34" charset="0"/>
                <a:ea typeface="Times New Roman" panose="02020603050405020304" pitchFamily="18" charset="0"/>
              </a:rPr>
              <a:t>Hoists installed on each of the aircraft. </a:t>
            </a:r>
            <a:endParaRPr lang="en-US" sz="1600" dirty="0">
              <a:solidFill>
                <a:srgbClr val="000000"/>
              </a:solidFill>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SzPct val="110000"/>
              <a:buFont typeface="Wingdings" panose="05000000000000000000" pitchFamily="2" charset="2"/>
              <a:buChar char="§"/>
              <a:tabLst>
                <a:tab pos="457200" algn="l"/>
              </a:tabLst>
            </a:pPr>
            <a:r>
              <a:rPr lang="en-US" sz="1600" dirty="0">
                <a:solidFill>
                  <a:srgbClr val="000000"/>
                </a:solidFill>
                <a:latin typeface="Arial" panose="020B0604020202020204" pitchFamily="34" charset="0"/>
                <a:ea typeface="Times New Roman" panose="02020603050405020304" pitchFamily="18" charset="0"/>
              </a:rPr>
              <a:t>An emergency flotation system for ditching at sea.</a:t>
            </a:r>
            <a:endParaRPr lang="en-US" sz="1600" dirty="0">
              <a:solidFill>
                <a:srgbClr val="000000"/>
              </a:solidFill>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8F06030A-A34C-7542-BFE1-68FD9ACAC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3414409"/>
            <a:ext cx="4346929" cy="2906505"/>
          </a:xfrm>
          <a:prstGeom prst="rect">
            <a:avLst/>
          </a:prstGeom>
          <a:scene3d>
            <a:camera prst="orthographicFront"/>
            <a:lightRig rig="threePt" dir="t"/>
          </a:scene3d>
          <a:sp3d>
            <a:bevelT/>
          </a:sp3d>
        </p:spPr>
      </p:pic>
    </p:spTree>
    <p:extLst>
      <p:ext uri="{BB962C8B-B14F-4D97-AF65-F5344CB8AC3E}">
        <p14:creationId xmlns:p14="http://schemas.microsoft.com/office/powerpoint/2010/main" val="2141194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 Presentation</a:t>
            </a:r>
          </a:p>
        </p:txBody>
      </p:sp>
      <p:pic>
        <p:nvPicPr>
          <p:cNvPr id="4" name="Picture 3">
            <a:extLst>
              <a:ext uri="{FF2B5EF4-FFF2-40B4-BE49-F238E27FC236}">
                <a16:creationId xmlns:a16="http://schemas.microsoft.com/office/drawing/2014/main" id="{5E5528C3-A836-4830-B95E-E067AE257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361" y="1143000"/>
            <a:ext cx="3431278" cy="5486400"/>
          </a:xfrm>
          <a:prstGeom prst="rect">
            <a:avLst/>
          </a:prstGeom>
        </p:spPr>
      </p:pic>
    </p:spTree>
    <p:extLst>
      <p:ext uri="{BB962C8B-B14F-4D97-AF65-F5344CB8AC3E}">
        <p14:creationId xmlns:p14="http://schemas.microsoft.com/office/powerpoint/2010/main" val="1317735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81000"/>
            <a:ext cx="8229600" cy="514350"/>
          </a:xfrm>
        </p:spPr>
        <p:txBody>
          <a:bodyPr>
            <a:noAutofit/>
          </a:bodyPr>
          <a:lstStyle/>
          <a:p>
            <a:r>
              <a:rPr lang="en-US" sz="3200" dirty="0"/>
              <a:t>Sikorsky S-70B-2 Seahawk</a:t>
            </a:r>
          </a:p>
        </p:txBody>
      </p:sp>
      <p:pic>
        <p:nvPicPr>
          <p:cNvPr id="4" name="Picture 3">
            <a:extLst>
              <a:ext uri="{FF2B5EF4-FFF2-40B4-BE49-F238E27FC236}">
                <a16:creationId xmlns:a16="http://schemas.microsoft.com/office/drawing/2014/main" id="{38B214E8-E6AE-423E-8D33-C3078E6DE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990600"/>
            <a:ext cx="6045200" cy="45339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23550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sp>
        <p:nvSpPr>
          <p:cNvPr id="3" name="Rectangle 2">
            <a:extLst>
              <a:ext uri="{FF2B5EF4-FFF2-40B4-BE49-F238E27FC236}">
                <a16:creationId xmlns:a16="http://schemas.microsoft.com/office/drawing/2014/main" id="{09E72951-70DB-44C7-8239-82CC62642C3F}"/>
              </a:ext>
            </a:extLst>
          </p:cNvPr>
          <p:cNvSpPr/>
          <p:nvPr/>
        </p:nvSpPr>
        <p:spPr>
          <a:xfrm>
            <a:off x="609600" y="1447800"/>
            <a:ext cx="7772400" cy="4033540"/>
          </a:xfrm>
          <a:prstGeom prst="rect">
            <a:avLst/>
          </a:prstGeom>
        </p:spPr>
        <p:txBody>
          <a:bodyPr wrap="square">
            <a:spAutoFit/>
          </a:bodyPr>
          <a:lstStyle/>
          <a:p>
            <a:pPr algn="just">
              <a:lnSpc>
                <a:spcPct val="115000"/>
              </a:lnSpc>
            </a:pPr>
            <a:r>
              <a:rPr lang="en-US" sz="1600" dirty="0">
                <a:solidFill>
                  <a:srgbClr val="000000"/>
                </a:solidFill>
                <a:latin typeface="Arial" panose="020B0604020202020204" pitchFamily="34" charset="0"/>
                <a:ea typeface="Times New Roman" panose="02020603050405020304" pitchFamily="18" charset="0"/>
              </a:rPr>
              <a:t>There is a stub pylon behind the cabin door on each side for carriage of a total of two Mark 46 homing torpedoes or two 455-liter (120 US gallon) external fuel tanks.</a:t>
            </a:r>
          </a:p>
          <a:p>
            <a:pPr algn="just">
              <a:lnSpc>
                <a:spcPct val="115000"/>
              </a:lnSpc>
            </a:pPr>
            <a:endParaRPr lang="en-US" sz="1600" dirty="0">
              <a:latin typeface="Times New Roman" panose="02020603050405020304" pitchFamily="18" charset="0"/>
              <a:ea typeface="Times New Roman" panose="02020603050405020304" pitchFamily="18" charset="0"/>
            </a:endParaRPr>
          </a:p>
          <a:p>
            <a:pPr algn="just">
              <a:lnSpc>
                <a:spcPct val="115000"/>
              </a:lnSpc>
            </a:pPr>
            <a:r>
              <a:rPr lang="en-US" sz="1600" dirty="0">
                <a:solidFill>
                  <a:srgbClr val="000000"/>
                </a:solidFill>
                <a:latin typeface="Arial" panose="020B0604020202020204" pitchFamily="34" charset="0"/>
                <a:ea typeface="Times New Roman" panose="02020603050405020304" pitchFamily="18" charset="0"/>
              </a:rPr>
              <a:t>The fact that the Seahawk has a bigger kit of built-in gear makes its empty weight greater than that of the Black Hawk -- 6,190 kilograms (13,650 pounds) versus 4,820 kilograms (10,625 pounds). The Seahawk's maximum takeoff weight is also greater, at 9,925 kilograms (21,885 pounds), compared to the Black Hawk's 9,185 kilograms (20,250 pounds). </a:t>
            </a:r>
          </a:p>
          <a:p>
            <a:pPr algn="just">
              <a:lnSpc>
                <a:spcPct val="115000"/>
              </a:lnSpc>
            </a:pPr>
            <a:endParaRPr lang="en-US" sz="1600" dirty="0">
              <a:solidFill>
                <a:srgbClr val="000000"/>
              </a:solidFill>
              <a:latin typeface="Arial" panose="020B0604020202020204" pitchFamily="34" charset="0"/>
              <a:ea typeface="Times New Roman" panose="02020603050405020304" pitchFamily="18" charset="0"/>
            </a:endParaRPr>
          </a:p>
          <a:p>
            <a:pPr algn="just">
              <a:lnSpc>
                <a:spcPct val="115000"/>
              </a:lnSpc>
            </a:pPr>
            <a:r>
              <a:rPr lang="en-US" sz="1600" dirty="0">
                <a:solidFill>
                  <a:srgbClr val="000000"/>
                </a:solidFill>
                <a:latin typeface="Arial" panose="020B0604020202020204" pitchFamily="34" charset="0"/>
                <a:ea typeface="Times New Roman" panose="02020603050405020304" pitchFamily="18" charset="0"/>
              </a:rPr>
              <a:t>The Australian Seahawks was originally fitted with uprated T700-GE-401Cs with 1,420 kW (1,900 SHP) each, to handle the greater weight. The engines are corrosion-protected for maritime operation. The Seahawk transmission system was uprated to handle the more powerful engines. Top speed is lower due to the heavier weight and greater external clutter of the Seahawk.</a:t>
            </a:r>
            <a:endParaRPr lang="en-US"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66831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0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11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2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3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4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6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7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8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9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10603</TotalTime>
  <Words>996</Words>
  <Application>Microsoft Macintosh PowerPoint</Application>
  <PresentationFormat>On-screen Show (4:3)</PresentationFormat>
  <Paragraphs>163</Paragraphs>
  <Slides>29</Slides>
  <Notes>0</Notes>
  <HiddenSlides>0</HiddenSlides>
  <MMClips>0</MMClips>
  <ScaleCrop>false</ScaleCrop>
  <HeadingPairs>
    <vt:vector size="6" baseType="variant">
      <vt:variant>
        <vt:lpstr>Fonts Used</vt:lpstr>
      </vt:variant>
      <vt:variant>
        <vt:i4>9</vt:i4>
      </vt:variant>
      <vt:variant>
        <vt:lpstr>Theme</vt:lpstr>
      </vt:variant>
      <vt:variant>
        <vt:i4>14</vt:i4>
      </vt:variant>
      <vt:variant>
        <vt:lpstr>Slide Titles</vt:lpstr>
      </vt:variant>
      <vt:variant>
        <vt:i4>29</vt:i4>
      </vt:variant>
    </vt:vector>
  </HeadingPairs>
  <TitlesOfParts>
    <vt:vector size="52" baseType="lpstr">
      <vt:lpstr>Arial</vt:lpstr>
      <vt:lpstr>Arial Black</vt:lpstr>
      <vt:lpstr>Calibri</vt:lpstr>
      <vt:lpstr>Century Gothic</vt:lpstr>
      <vt:lpstr>Constantia</vt:lpstr>
      <vt:lpstr>Times New Roman</vt:lpstr>
      <vt:lpstr>Wingdings</vt:lpstr>
      <vt:lpstr>Wingdings 2</vt:lpstr>
      <vt:lpstr>Wingdings 3</vt:lpstr>
      <vt:lpstr>1_Flow</vt:lpstr>
      <vt:lpstr>2_Flow</vt:lpstr>
      <vt:lpstr>3_Flow</vt:lpstr>
      <vt:lpstr>4_Flow</vt:lpstr>
      <vt:lpstr>5_Flow</vt:lpstr>
      <vt:lpstr>6_Flow</vt:lpstr>
      <vt:lpstr>7_Flow</vt:lpstr>
      <vt:lpstr>8_Flow</vt:lpstr>
      <vt:lpstr>9_Flow</vt:lpstr>
      <vt:lpstr>10_Flow</vt:lpstr>
      <vt:lpstr>11_Flow</vt:lpstr>
      <vt:lpstr>12_Flow</vt:lpstr>
      <vt:lpstr>13_Flow</vt:lpstr>
      <vt:lpstr>Slice</vt:lpstr>
      <vt:lpstr>Sikorsky S-70B-2 Seahawk Presentation</vt:lpstr>
      <vt:lpstr>Sikorsky S-70B-2 Seahawk</vt:lpstr>
      <vt:lpstr>Sikorsky S-70B-2 Seahawk</vt:lpstr>
      <vt:lpstr>Sikorsky S-70B-2 Seahawk</vt:lpstr>
      <vt:lpstr>Sikorsky S-70B-2 Seahawk</vt:lpstr>
      <vt:lpstr>Sikorsky S-70B-2 Seahawk</vt:lpstr>
      <vt:lpstr>Sikorsky S-70B-2 Seahawk Presentation</vt:lpstr>
      <vt:lpstr>Sikorsky S-70B-2 Seahawk</vt:lpstr>
      <vt:lpstr>Sikorsky S-70B-2 Seahawk</vt:lpstr>
      <vt:lpstr>Sikorsky S-70B-2 Seahawk</vt:lpstr>
      <vt:lpstr>Sikorsky S-70B-2 Seahawk</vt:lpstr>
      <vt:lpstr>Sikorsky S-70B-2 Seahawk</vt:lpstr>
      <vt:lpstr>Sikorsky S-70B-2 Seahawk</vt:lpstr>
      <vt:lpstr>Sikorsky S-70B-2 Seahawk</vt:lpstr>
      <vt:lpstr>Sikorsky S-70B-2 Seahawk</vt:lpstr>
      <vt:lpstr>Sikorsky S-70B-2 Seahawk</vt:lpstr>
      <vt:lpstr>Sikorsky S-70B-2 Seahawk </vt:lpstr>
      <vt:lpstr>Sikorsky S-70B-2 Seahawk</vt:lpstr>
      <vt:lpstr>Sikorsky S-70B-2 Seahawk</vt:lpstr>
      <vt:lpstr>Sikorsky S-70B-2 Seahawk</vt:lpstr>
      <vt:lpstr>Sikorsky S-70B-2 Seahawk</vt:lpstr>
      <vt:lpstr>Sikorsky S-70B-2 Seahawk</vt:lpstr>
      <vt:lpstr>Sikorsky S-70B-2 Seahawk</vt:lpstr>
      <vt:lpstr>Sikorsky S-70B-2 Seahawk</vt:lpstr>
      <vt:lpstr>Sikorsky S-70B-2 Seahawk</vt:lpstr>
      <vt:lpstr>Sikorsky S-70B-2 Seahawk</vt:lpstr>
      <vt:lpstr>Sikorsky S-70B-2 Seahawk</vt:lpstr>
      <vt:lpstr>Sikorsky S-70B-2 Seahawk</vt:lpstr>
      <vt:lpstr>Sikorsky S-70B-2 Seahawk</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268</cp:revision>
  <cp:lastPrinted>2019-04-02T02:33:20Z</cp:lastPrinted>
  <dcterms:created xsi:type="dcterms:W3CDTF">2009-05-06T16:01:38Z</dcterms:created>
  <dcterms:modified xsi:type="dcterms:W3CDTF">2022-08-09T08:35:57Z</dcterms:modified>
</cp:coreProperties>
</file>