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9" r:id="rId4"/>
    <p:sldId id="257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71" r:id="rId13"/>
    <p:sldId id="267" r:id="rId14"/>
    <p:sldId id="268" r:id="rId15"/>
    <p:sldId id="272" r:id="rId16"/>
    <p:sldId id="269" r:id="rId17"/>
    <p:sldId id="273" r:id="rId18"/>
    <p:sldId id="274" r:id="rId19"/>
    <p:sldId id="276" r:id="rId20"/>
    <p:sldId id="278" r:id="rId21"/>
    <p:sldId id="280" r:id="rId22"/>
    <p:sldId id="281" r:id="rId23"/>
    <p:sldId id="282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FF00FF"/>
    <a:srgbClr val="FF99FF"/>
    <a:srgbClr val="FF33CC"/>
    <a:srgbClr val="FF6600"/>
    <a:srgbClr val="FFFF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464" autoAdjust="0"/>
  </p:normalViewPr>
  <p:slideViewPr>
    <p:cSldViewPr showGuides="1">
      <p:cViewPr varScale="1">
        <p:scale>
          <a:sx n="110" d="100"/>
          <a:sy n="110" d="100"/>
        </p:scale>
        <p:origin x="-18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F79C79-D61F-45CE-AC0E-F8205BABB7B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6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9C79-D61F-45CE-AC0E-F8205BABB7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15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0C07B-5EE8-45D8-8F6F-A4B40E4110A9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167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3ECD6-739B-4DDB-A211-52555FC854D0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8957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9C79-D61F-45CE-AC0E-F8205BABB7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11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15B2D8-DA43-4EF8-B0E2-848F9FCA2CC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F7677A-E822-426D-A570-FE39D14119A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7DD57-B443-418F-8F1C-890DD2F167E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3EE31F-92C9-48D2-A21C-02B04E1EC8B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E5D60-BE3B-47BF-A5E8-F77A2AFF528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22B22E-D477-4057-9FCD-6067C2E1069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156D9F-CC53-4D83-B514-04381C01DE9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C4E0A-6BBA-41D4-8ABC-47E14ACA24C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71A1-4CF8-4020-ABF1-3FEB263E87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B83B8E-2A18-4B0F-AB76-C8CFC277849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1CFC28-9439-42E7-A1C0-0576F3F91AB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CC66">
                  <a:alpha val="9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2400" b="1">
              <a:solidFill>
                <a:schemeClr val="tx2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33940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r>
              <a:rPr lang="en-US"/>
              <a:t>2012-06-28 / Ehrat / Rev. a)  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5318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C339AE0F-7183-4836-B27E-D87EE775716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00338" y="188913"/>
            <a:ext cx="5759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>
                <a:solidFill>
                  <a:schemeClr val="tx2"/>
                </a:solidFill>
              </a:rPr>
              <a:t>Al Minya Combined Cycle Plant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7950" y="115888"/>
            <a:ext cx="2124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CH" sz="2000" b="1">
                <a:solidFill>
                  <a:srgbClr val="FF0000"/>
                </a:solidFill>
              </a:rPr>
              <a:t>R</a:t>
            </a:r>
            <a:r>
              <a:rPr lang="de-CH" sz="2400" b="1" baseline="22000">
                <a:solidFill>
                  <a:srgbClr val="0000FF"/>
                </a:solidFill>
              </a:rPr>
              <a:t>e</a:t>
            </a:r>
            <a:r>
              <a:rPr lang="de-CH" sz="2000" b="1">
                <a:solidFill>
                  <a:srgbClr val="FF0000"/>
                </a:solidFill>
              </a:rPr>
              <a:t>ex</a:t>
            </a:r>
            <a:r>
              <a:rPr lang="de-CH" sz="2000"/>
              <a:t> </a:t>
            </a:r>
            <a:r>
              <a:rPr lang="de-CH" sz="1400" b="1"/>
              <a:t>Ltd.</a:t>
            </a:r>
            <a:r>
              <a:rPr lang="de-CH" sz="2000"/>
              <a:t> </a:t>
            </a:r>
            <a:r>
              <a:rPr lang="de-CH" sz="2400" b="1"/>
              <a:t>– </a:t>
            </a:r>
            <a:r>
              <a:rPr lang="de-CH" sz="2000" b="1"/>
              <a:t>Fuss</a:t>
            </a:r>
          </a:p>
          <a:p>
            <a:pPr algn="ctr"/>
            <a:r>
              <a:rPr lang="de-CH" sz="1200" b="1"/>
              <a:t>Engineering - Consulting</a:t>
            </a:r>
            <a:endParaRPr lang="en-US" sz="1200" b="1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20130820 Fu</a:t>
            </a:r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569F1E-CC10-40F8-8300-CC068DD2F5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3200" b="1">
                <a:solidFill>
                  <a:srgbClr val="FF0000"/>
                </a:solidFill>
              </a:rPr>
              <a:t>Combined Cycle Power Plant</a:t>
            </a:r>
            <a:r>
              <a:rPr lang="de-CH" sz="3200" b="1"/>
              <a:t> </a:t>
            </a:r>
            <a:endParaRPr lang="en-US" sz="3200" b="1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14066" t="13065" r="7404" b="17723"/>
          <a:stretch>
            <a:fillRect/>
          </a:stretch>
        </p:blipFill>
        <p:spPr bwMode="auto">
          <a:xfrm>
            <a:off x="2743200" y="1125538"/>
            <a:ext cx="36766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1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B4237-297F-4F68-BFC8-4B0534959C0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Steam Turbine Generator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1594" name="Text Box 330"/>
          <p:cNvSpPr txBox="1">
            <a:spLocks noChangeArrowheads="1"/>
          </p:cNvSpPr>
          <p:nvPr/>
        </p:nvSpPr>
        <p:spPr bwMode="auto">
          <a:xfrm rot="10800000" flipV="1">
            <a:off x="3486150" y="5019675"/>
            <a:ext cx="2957513" cy="5381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1400" b="1"/>
              <a:t>Existing LP1 and LP2</a:t>
            </a:r>
          </a:p>
          <a:p>
            <a:pPr algn="ctr">
              <a:spcBef>
                <a:spcPct val="10000"/>
              </a:spcBef>
            </a:pPr>
            <a:r>
              <a:rPr lang="de-CH" sz="1400" b="1"/>
              <a:t>No changes required</a:t>
            </a:r>
            <a:endParaRPr lang="en-US" sz="1400" b="1"/>
          </a:p>
        </p:txBody>
      </p:sp>
      <p:grpSp>
        <p:nvGrpSpPr>
          <p:cNvPr id="11694" name="Group 430"/>
          <p:cNvGrpSpPr>
            <a:grpSpLocks/>
          </p:cNvGrpSpPr>
          <p:nvPr/>
        </p:nvGrpSpPr>
        <p:grpSpPr bwMode="auto">
          <a:xfrm>
            <a:off x="250825" y="1557338"/>
            <a:ext cx="8664575" cy="3024187"/>
            <a:chOff x="158" y="981"/>
            <a:chExt cx="5458" cy="1905"/>
          </a:xfrm>
        </p:grpSpPr>
        <p:pic>
          <p:nvPicPr>
            <p:cNvPr id="11598" name="Picture 334" descr="scan0003"/>
            <p:cNvPicPr>
              <a:picLocks noChangeAspect="1" noChangeArrowheads="1"/>
            </p:cNvPicPr>
            <p:nvPr/>
          </p:nvPicPr>
          <p:blipFill>
            <a:blip r:embed="rId2" cstate="print"/>
            <a:srcRect l="33127" t="43048" r="46010" b="48210"/>
            <a:stretch>
              <a:fillRect/>
            </a:stretch>
          </p:blipFill>
          <p:spPr bwMode="auto">
            <a:xfrm rot="-5400000">
              <a:off x="-210" y="1349"/>
              <a:ext cx="1905" cy="1169"/>
            </a:xfrm>
            <a:prstGeom prst="rect">
              <a:avLst/>
            </a:prstGeom>
            <a:noFill/>
          </p:spPr>
        </p:pic>
        <p:pic>
          <p:nvPicPr>
            <p:cNvPr id="11592" name="Picture 328" descr="scan0003"/>
            <p:cNvPicPr>
              <a:picLocks noChangeAspect="1" noChangeArrowheads="1"/>
            </p:cNvPicPr>
            <p:nvPr/>
          </p:nvPicPr>
          <p:blipFill>
            <a:blip r:embed="rId2" cstate="print"/>
            <a:srcRect l="35074" t="44365" r="48248" b="22298"/>
            <a:stretch>
              <a:fillRect/>
            </a:stretch>
          </p:blipFill>
          <p:spPr bwMode="auto">
            <a:xfrm rot="-5400000">
              <a:off x="2441" y="-289"/>
              <a:ext cx="1904" cy="4446"/>
            </a:xfrm>
            <a:prstGeom prst="rect">
              <a:avLst/>
            </a:prstGeom>
            <a:noFill/>
          </p:spPr>
        </p:pic>
      </p:grpSp>
      <p:sp>
        <p:nvSpPr>
          <p:cNvPr id="11686" name="AutoShape 422"/>
          <p:cNvSpPr>
            <a:spLocks/>
          </p:cNvSpPr>
          <p:nvPr/>
        </p:nvSpPr>
        <p:spPr bwMode="auto">
          <a:xfrm rot="-5400000">
            <a:off x="4808537" y="3263901"/>
            <a:ext cx="314325" cy="3092450"/>
          </a:xfrm>
          <a:prstGeom prst="leftBrace">
            <a:avLst>
              <a:gd name="adj1" fmla="val 52335"/>
              <a:gd name="adj2" fmla="val 49093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1687" name="AutoShape 423"/>
          <p:cNvSpPr>
            <a:spLocks/>
          </p:cNvSpPr>
          <p:nvPr/>
        </p:nvSpPr>
        <p:spPr bwMode="auto">
          <a:xfrm rot="-5400000">
            <a:off x="7578725" y="3657601"/>
            <a:ext cx="314325" cy="2305050"/>
          </a:xfrm>
          <a:prstGeom prst="leftBrace">
            <a:avLst>
              <a:gd name="adj1" fmla="val 39009"/>
              <a:gd name="adj2" fmla="val 49093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1688" name="AutoShape 424"/>
          <p:cNvSpPr>
            <a:spLocks/>
          </p:cNvSpPr>
          <p:nvPr/>
        </p:nvSpPr>
        <p:spPr bwMode="auto">
          <a:xfrm rot="-5400000">
            <a:off x="2501900" y="4133850"/>
            <a:ext cx="314325" cy="1368425"/>
          </a:xfrm>
          <a:prstGeom prst="leftBrace">
            <a:avLst>
              <a:gd name="adj1" fmla="val 23158"/>
              <a:gd name="adj2" fmla="val 49093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1689" name="AutoShape 425"/>
          <p:cNvSpPr>
            <a:spLocks/>
          </p:cNvSpPr>
          <p:nvPr/>
        </p:nvSpPr>
        <p:spPr bwMode="auto">
          <a:xfrm rot="-5400000">
            <a:off x="1062038" y="4133850"/>
            <a:ext cx="314325" cy="1368425"/>
          </a:xfrm>
          <a:prstGeom prst="leftBrace">
            <a:avLst>
              <a:gd name="adj1" fmla="val 23158"/>
              <a:gd name="adj2" fmla="val 49093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1690" name="Text Box 426"/>
          <p:cNvSpPr txBox="1">
            <a:spLocks noChangeArrowheads="1"/>
          </p:cNvSpPr>
          <p:nvPr/>
        </p:nvSpPr>
        <p:spPr bwMode="auto">
          <a:xfrm rot="10800000" flipV="1">
            <a:off x="6583363" y="5021263"/>
            <a:ext cx="2303462" cy="538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1400" b="1"/>
              <a:t>Existing Generator</a:t>
            </a:r>
          </a:p>
          <a:p>
            <a:pPr algn="ctr">
              <a:spcBef>
                <a:spcPct val="10000"/>
              </a:spcBef>
            </a:pPr>
            <a:r>
              <a:rPr lang="de-CH" sz="1400" b="1"/>
              <a:t>No changes required</a:t>
            </a:r>
            <a:endParaRPr lang="en-US" sz="1400" b="1"/>
          </a:p>
        </p:txBody>
      </p:sp>
      <p:sp>
        <p:nvSpPr>
          <p:cNvPr id="11691" name="Text Box 427"/>
          <p:cNvSpPr txBox="1">
            <a:spLocks noChangeArrowheads="1"/>
          </p:cNvSpPr>
          <p:nvPr/>
        </p:nvSpPr>
        <p:spPr bwMode="auto">
          <a:xfrm rot="10800000" flipV="1">
            <a:off x="1976438" y="5021263"/>
            <a:ext cx="1439862" cy="1622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algn="ctr">
              <a:spcBef>
                <a:spcPct val="10000"/>
              </a:spcBef>
            </a:pPr>
            <a:r>
              <a:rPr lang="de-CH" sz="1400" b="1"/>
              <a:t>IP-Turbine </a:t>
            </a:r>
          </a:p>
          <a:p>
            <a:pPr marL="180975" indent="-180975">
              <a:spcBef>
                <a:spcPct val="10000"/>
              </a:spcBef>
              <a:buFontTx/>
              <a:buChar char="•"/>
            </a:pPr>
            <a:r>
              <a:rPr lang="de-CH" sz="1400" b="1"/>
              <a:t>outer casing of existing HP</a:t>
            </a:r>
          </a:p>
          <a:p>
            <a:pPr marL="180975" indent="-180975">
              <a:spcBef>
                <a:spcPct val="10000"/>
              </a:spcBef>
              <a:buFontTx/>
              <a:buChar char="•"/>
            </a:pPr>
            <a:r>
              <a:rPr lang="de-CH" sz="1400" b="1"/>
              <a:t>new inner casing + rotor</a:t>
            </a:r>
            <a:endParaRPr lang="en-US" sz="1400" b="1"/>
          </a:p>
        </p:txBody>
      </p:sp>
      <p:sp>
        <p:nvSpPr>
          <p:cNvPr id="11692" name="Text Box 428"/>
          <p:cNvSpPr txBox="1">
            <a:spLocks noChangeArrowheads="1"/>
          </p:cNvSpPr>
          <p:nvPr/>
        </p:nvSpPr>
        <p:spPr bwMode="auto">
          <a:xfrm rot="10800000" flipV="1">
            <a:off x="465138" y="5021263"/>
            <a:ext cx="1439862" cy="538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1400" b="1"/>
              <a:t>New </a:t>
            </a:r>
          </a:p>
          <a:p>
            <a:pPr algn="ctr">
              <a:spcBef>
                <a:spcPct val="10000"/>
              </a:spcBef>
            </a:pPr>
            <a:r>
              <a:rPr lang="de-CH" sz="1400" b="1"/>
              <a:t>HP-Turbine</a:t>
            </a:r>
            <a:endParaRPr lang="en-US" sz="1400" b="1"/>
          </a:p>
        </p:txBody>
      </p:sp>
      <p:sp>
        <p:nvSpPr>
          <p:cNvPr id="11693" name="Text Box 429"/>
          <p:cNvSpPr txBox="1">
            <a:spLocks noChangeArrowheads="1"/>
          </p:cNvSpPr>
          <p:nvPr/>
        </p:nvSpPr>
        <p:spPr bwMode="auto">
          <a:xfrm rot="10800000" flipV="1">
            <a:off x="4859338" y="5805488"/>
            <a:ext cx="2959100" cy="730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1400" b="1"/>
              <a:t>All stop- and control valves new due to much higher steam temperatures</a:t>
            </a:r>
            <a:endParaRPr lang="en-US" sz="1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4E516-521B-4806-85FF-1C714A6E789A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Steam Turbine Generator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68313" y="1700213"/>
            <a:ext cx="83518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4219575" algn="l"/>
              </a:tabLst>
            </a:pPr>
            <a:r>
              <a:rPr lang="en-US" sz="2000" b="1"/>
              <a:t>Steam turbine generator limitations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4219575" algn="l"/>
              </a:tabLst>
            </a:pPr>
            <a:r>
              <a:rPr lang="en-US" sz="2000" b="1"/>
              <a:t>The maximal power output of the plant is limited by: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en-US" b="1"/>
              <a:t>LP-Turbine: maximal exhaust steam flow = 1140 kg/s   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en-US" b="1"/>
              <a:t>LP-Turbine: maximal exhaust wetness &lt; as OEM-design (10.3 %)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435600" y="3933825"/>
            <a:ext cx="3457575" cy="13112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No </a:t>
            </a:r>
            <a:r>
              <a:rPr lang="de-CH" b="1" dirty="0" err="1"/>
              <a:t>limitation</a:t>
            </a:r>
            <a:r>
              <a:rPr lang="de-CH" b="1" dirty="0"/>
              <a:t> </a:t>
            </a:r>
            <a:r>
              <a:rPr lang="de-CH" b="1" dirty="0" err="1"/>
              <a:t>expected</a:t>
            </a:r>
            <a:r>
              <a:rPr lang="de-CH" b="1" dirty="0"/>
              <a:t> up to 8 </a:t>
            </a:r>
            <a:r>
              <a:rPr lang="de-CH" b="1" dirty="0" err="1"/>
              <a:t>GT‘s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r>
              <a:rPr lang="de-CH" b="1" dirty="0"/>
              <a:t> </a:t>
            </a:r>
            <a:r>
              <a:rPr lang="de-CH" b="1" dirty="0" err="1"/>
              <a:t>due</a:t>
            </a:r>
            <a:r>
              <a:rPr lang="de-CH" b="1" dirty="0"/>
              <a:t> to:</a:t>
            </a:r>
          </a:p>
          <a:p>
            <a:pPr>
              <a:spcBef>
                <a:spcPct val="20000"/>
              </a:spcBef>
              <a:buFont typeface="Wingdings" pitchFamily="2" charset="2"/>
              <a:buChar char="è"/>
            </a:pPr>
            <a:r>
              <a:rPr lang="de-CH" b="1" dirty="0"/>
              <a:t> </a:t>
            </a:r>
            <a:r>
              <a:rPr lang="de-CH" b="1" dirty="0" err="1"/>
              <a:t>Exhaust</a:t>
            </a:r>
            <a:r>
              <a:rPr lang="de-CH" b="1" dirty="0"/>
              <a:t> 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r>
              <a:rPr lang="de-CH" b="1" dirty="0" err="1"/>
              <a:t>flow</a:t>
            </a:r>
            <a:r>
              <a:rPr lang="de-CH" b="1" dirty="0"/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Char char="è"/>
            </a:pPr>
            <a:r>
              <a:rPr lang="de-CH" b="1" dirty="0"/>
              <a:t> </a:t>
            </a:r>
            <a:r>
              <a:rPr lang="de-CH" b="1" dirty="0" err="1"/>
              <a:t>Wetness</a:t>
            </a:r>
            <a:r>
              <a:rPr lang="de-CH" b="1" dirty="0"/>
              <a:t> of </a:t>
            </a:r>
            <a:r>
              <a:rPr lang="de-CH" b="1" dirty="0" err="1"/>
              <a:t>exhaust</a:t>
            </a:r>
            <a:r>
              <a:rPr lang="de-CH" b="1" dirty="0"/>
              <a:t> 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endParaRPr lang="en-US" b="1" dirty="0"/>
          </a:p>
        </p:txBody>
      </p:sp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2" cstate="print"/>
          <a:srcRect t="4886"/>
          <a:stretch>
            <a:fillRect/>
          </a:stretch>
        </p:blipFill>
        <p:spPr bwMode="auto">
          <a:xfrm>
            <a:off x="539750" y="3357563"/>
            <a:ext cx="4537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11CA4-3DFD-4FCE-8A05-EFBD703C6F2D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Steam Turbine Generator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1700213"/>
            <a:ext cx="8351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4219575" algn="l"/>
              </a:tabLst>
            </a:pPr>
            <a:r>
              <a:rPr lang="en-US" sz="2000" b="1" dirty="0"/>
              <a:t>Steam turbine generator limitations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4219575" algn="l"/>
              </a:tabLst>
            </a:pPr>
            <a:r>
              <a:rPr lang="en-US" sz="2000" b="1" dirty="0"/>
              <a:t>The maximal power output of the plant is limited by: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en-US" b="1" dirty="0"/>
              <a:t>Maximal generator load = 1635 MVA * 0.8 = 1308 MW  (PF = 0.8)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de-CH" b="1" dirty="0"/>
              <a:t>Maximal </a:t>
            </a:r>
            <a:r>
              <a:rPr lang="de-CH" b="1" dirty="0" err="1"/>
              <a:t>Transformer</a:t>
            </a:r>
            <a:r>
              <a:rPr lang="de-CH" b="1" dirty="0"/>
              <a:t> </a:t>
            </a:r>
            <a:r>
              <a:rPr lang="de-CH" b="1" dirty="0" err="1"/>
              <a:t>load</a:t>
            </a:r>
            <a:r>
              <a:rPr lang="de-CH" b="1" dirty="0"/>
              <a:t> = 3 * 400 MVA * 0.8 = 960 MW  (PF = 0.8)</a:t>
            </a:r>
            <a:endParaRPr lang="en-US" sz="2000" b="1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689" y="3933824"/>
            <a:ext cx="5544615" cy="239450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                         </a:t>
            </a:r>
            <a:r>
              <a:rPr lang="de-CH" sz="2000" b="1" dirty="0" err="1">
                <a:solidFill>
                  <a:srgbClr val="FF0000"/>
                </a:solidFill>
              </a:rPr>
              <a:t>Operating</a:t>
            </a:r>
            <a:r>
              <a:rPr lang="de-CH" sz="2000" b="1" dirty="0">
                <a:solidFill>
                  <a:srgbClr val="FF0000"/>
                </a:solidFill>
              </a:rPr>
              <a:t> </a:t>
            </a:r>
            <a:r>
              <a:rPr lang="de-CH" sz="2000" b="1" dirty="0" err="1">
                <a:solidFill>
                  <a:srgbClr val="FF0000"/>
                </a:solidFill>
              </a:rPr>
              <a:t>conditions</a:t>
            </a:r>
            <a:endParaRPr lang="de-CH" sz="2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                       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generator</a:t>
            </a:r>
            <a:endParaRPr lang="de-CH" b="1" dirty="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de-CH" b="1" dirty="0"/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Generator Limit (PF = 0.92):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>
                <a:solidFill>
                  <a:srgbClr val="FF0000"/>
                </a:solidFill>
              </a:rPr>
              <a:t>Maximal 8 </a:t>
            </a:r>
            <a:r>
              <a:rPr lang="de-CH" b="1" dirty="0" err="1">
                <a:solidFill>
                  <a:srgbClr val="FF0000"/>
                </a:solidFill>
              </a:rPr>
              <a:t>F-class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gasturbin</a:t>
            </a:r>
            <a:endParaRPr lang="de-CH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P </a:t>
            </a:r>
            <a:r>
              <a:rPr lang="de-CH" b="1" dirty="0" err="1"/>
              <a:t>net</a:t>
            </a:r>
            <a:r>
              <a:rPr lang="de-CH" b="1" dirty="0"/>
              <a:t> = 1104 MW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/>
              <a:t>P gross = 1142 MW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966D2-AF8C-404C-A0DF-97A403D5CDED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Condenser, Deaerator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68313" y="1700213"/>
            <a:ext cx="83518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4219575" algn="l"/>
              </a:tabLst>
            </a:pPr>
            <a:r>
              <a:rPr lang="en-US" sz="2000" b="1" dirty="0"/>
              <a:t>New condenser required</a:t>
            </a:r>
            <a:r>
              <a:rPr lang="en-US" sz="2400" b="1" dirty="0"/>
              <a:t> </a:t>
            </a:r>
            <a:r>
              <a:rPr lang="en-US" b="1" dirty="0"/>
              <a:t>(existing condenser could not be removed)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de-CH" sz="2000" b="1" dirty="0"/>
              <a:t>After final </a:t>
            </a:r>
            <a:r>
              <a:rPr lang="de-CH" sz="2000" b="1" dirty="0" err="1"/>
              <a:t>site</a:t>
            </a:r>
            <a:r>
              <a:rPr lang="de-CH" sz="2000" b="1" dirty="0"/>
              <a:t> </a:t>
            </a:r>
            <a:r>
              <a:rPr lang="de-CH" sz="2000" b="1" dirty="0" err="1"/>
              <a:t>desision</a:t>
            </a:r>
            <a:r>
              <a:rPr lang="de-CH" sz="2000" b="1" dirty="0"/>
              <a:t>: Cold end </a:t>
            </a:r>
            <a:r>
              <a:rPr lang="de-CH" sz="2000" b="1" dirty="0" err="1"/>
              <a:t>optimisation</a:t>
            </a:r>
            <a:r>
              <a:rPr lang="de-CH" sz="2000" b="1" dirty="0"/>
              <a:t> </a:t>
            </a:r>
            <a:r>
              <a:rPr lang="de-CH" sz="2000" b="1" dirty="0" err="1"/>
              <a:t>recommended</a:t>
            </a:r>
            <a:r>
              <a:rPr lang="de-CH" sz="2000" b="1" dirty="0"/>
              <a:t>!  </a:t>
            </a:r>
            <a:endParaRPr lang="en-US" sz="2000" b="1" dirty="0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de-CH" sz="2000" b="1" dirty="0" err="1"/>
              <a:t>Preliminary</a:t>
            </a:r>
            <a:r>
              <a:rPr lang="de-CH" sz="2000" b="1" dirty="0"/>
              <a:t> </a:t>
            </a:r>
            <a:r>
              <a:rPr lang="de-CH" sz="2000" b="1" dirty="0" err="1"/>
              <a:t>design</a:t>
            </a:r>
            <a:r>
              <a:rPr lang="de-CH" sz="2000" b="1" dirty="0"/>
              <a:t>: </a:t>
            </a:r>
          </a:p>
          <a:p>
            <a:pPr marL="715963" lvl="1" indent="-265113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4219575" algn="l"/>
              </a:tabLst>
            </a:pPr>
            <a:r>
              <a:rPr lang="de-CH" b="1" dirty="0" err="1"/>
              <a:t>Cooling</a:t>
            </a:r>
            <a:r>
              <a:rPr lang="de-CH" b="1" dirty="0"/>
              <a:t> </a:t>
            </a:r>
            <a:r>
              <a:rPr lang="de-CH" b="1" dirty="0" err="1"/>
              <a:t>water</a:t>
            </a:r>
            <a:r>
              <a:rPr lang="de-CH" b="1" dirty="0"/>
              <a:t> </a:t>
            </a:r>
            <a:r>
              <a:rPr lang="de-CH" b="1" dirty="0" err="1"/>
              <a:t>temperature</a:t>
            </a:r>
            <a:r>
              <a:rPr lang="de-CH" b="1" dirty="0"/>
              <a:t> 	= 25 °C</a:t>
            </a:r>
          </a:p>
          <a:p>
            <a:pPr marL="715963" lvl="1" indent="-265113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4219575" algn="l"/>
              </a:tabLst>
            </a:pPr>
            <a:r>
              <a:rPr lang="de-CH" b="1" dirty="0" err="1"/>
              <a:t>Cooling</a:t>
            </a:r>
            <a:r>
              <a:rPr lang="de-CH" b="1" dirty="0"/>
              <a:t> </a:t>
            </a:r>
            <a:r>
              <a:rPr lang="de-CH" b="1" dirty="0" err="1"/>
              <a:t>water</a:t>
            </a:r>
            <a:r>
              <a:rPr lang="de-CH" b="1" dirty="0"/>
              <a:t> </a:t>
            </a:r>
            <a:r>
              <a:rPr lang="de-CH" b="1" dirty="0" err="1"/>
              <a:t>temperature</a:t>
            </a:r>
            <a:r>
              <a:rPr lang="de-CH" b="1" dirty="0"/>
              <a:t> </a:t>
            </a:r>
            <a:r>
              <a:rPr lang="de-CH" b="1" dirty="0" err="1"/>
              <a:t>rise</a:t>
            </a:r>
            <a:r>
              <a:rPr lang="de-CH" b="1" dirty="0"/>
              <a:t> 	&lt; 7.1 K (10 </a:t>
            </a:r>
            <a:r>
              <a:rPr lang="de-CH" b="1" dirty="0" err="1"/>
              <a:t>GT‘s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r>
              <a:rPr lang="de-CH" b="1" dirty="0"/>
              <a:t>)</a:t>
            </a:r>
          </a:p>
          <a:p>
            <a:pPr marL="715963" lvl="1" indent="-265113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4219575" algn="l"/>
              </a:tabLst>
            </a:pPr>
            <a:r>
              <a:rPr lang="de-CH" b="1" dirty="0" err="1"/>
              <a:t>Cooling</a:t>
            </a:r>
            <a:r>
              <a:rPr lang="de-CH" b="1" dirty="0"/>
              <a:t> </a:t>
            </a:r>
            <a:r>
              <a:rPr lang="de-CH" b="1" dirty="0" err="1"/>
              <a:t>water</a:t>
            </a:r>
            <a:r>
              <a:rPr lang="de-CH" b="1" dirty="0"/>
              <a:t> </a:t>
            </a:r>
            <a:r>
              <a:rPr lang="de-CH" b="1" dirty="0" err="1"/>
              <a:t>flow</a:t>
            </a:r>
            <a:r>
              <a:rPr lang="de-CH" b="1" dirty="0"/>
              <a:t> 	= 77 m3/s</a:t>
            </a:r>
          </a:p>
          <a:p>
            <a:pPr marL="715963" lvl="1" indent="-265113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  <a:tabLst>
                <a:tab pos="4219575" algn="l"/>
              </a:tabLst>
            </a:pPr>
            <a:r>
              <a:rPr lang="de-CH" b="1" dirty="0" err="1"/>
              <a:t>Coolingsystem</a:t>
            </a:r>
            <a:r>
              <a:rPr lang="de-CH" b="1" dirty="0"/>
              <a:t> </a:t>
            </a:r>
            <a:r>
              <a:rPr lang="de-CH" b="1" dirty="0" err="1"/>
              <a:t>direct</a:t>
            </a:r>
            <a:r>
              <a:rPr lang="de-CH" b="1" dirty="0"/>
              <a:t> </a:t>
            </a:r>
            <a:r>
              <a:rPr lang="de-CH" b="1" dirty="0" err="1"/>
              <a:t>or</a:t>
            </a:r>
            <a:r>
              <a:rPr lang="de-CH" b="1" dirty="0"/>
              <a:t> </a:t>
            </a:r>
            <a:r>
              <a:rPr lang="de-CH" b="1" dirty="0" err="1"/>
              <a:t>tower</a:t>
            </a:r>
            <a:r>
              <a:rPr lang="de-CH" b="1" dirty="0"/>
              <a:t>	still not </a:t>
            </a:r>
            <a:r>
              <a:rPr lang="de-CH" b="1" dirty="0" err="1"/>
              <a:t>clear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None/>
              <a:tabLst>
                <a:tab pos="4219575" algn="l"/>
              </a:tabLst>
            </a:pPr>
            <a:r>
              <a:rPr lang="de-CH" sz="2000" b="1" dirty="0" err="1"/>
              <a:t>Required</a:t>
            </a:r>
            <a:r>
              <a:rPr lang="de-CH" sz="2000" b="1" dirty="0"/>
              <a:t> </a:t>
            </a:r>
            <a:r>
              <a:rPr lang="de-CH" sz="2000" b="1" dirty="0" err="1"/>
              <a:t>modification</a:t>
            </a:r>
            <a:r>
              <a:rPr lang="de-CH" sz="2000" b="1" dirty="0"/>
              <a:t> of </a:t>
            </a:r>
            <a:r>
              <a:rPr lang="de-CH" sz="2000" b="1" dirty="0" err="1"/>
              <a:t>existing</a:t>
            </a:r>
            <a:r>
              <a:rPr lang="de-CH" sz="2000" b="1" dirty="0"/>
              <a:t> </a:t>
            </a:r>
            <a:r>
              <a:rPr lang="de-CH" sz="2000" b="1" dirty="0" err="1"/>
              <a:t>deaerator</a:t>
            </a:r>
            <a:r>
              <a:rPr lang="de-CH" sz="2000" b="1" dirty="0"/>
              <a:t> : </a:t>
            </a:r>
            <a:endParaRPr lang="en-US" sz="2000" b="1" dirty="0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en-US" sz="2000" b="1" dirty="0"/>
              <a:t>Combined cycle requires low feed water temperature (60 °C) at HRSG inlet </a:t>
            </a:r>
            <a:r>
              <a:rPr lang="en-US" sz="2000" b="1" dirty="0">
                <a:sym typeface="Wingdings" pitchFamily="2" charset="2"/>
              </a:rPr>
              <a:t> vacuum </a:t>
            </a:r>
            <a:r>
              <a:rPr lang="en-US" sz="2000" b="1" dirty="0" err="1">
                <a:sym typeface="Wingdings" pitchFamily="2" charset="2"/>
              </a:rPr>
              <a:t>deaeration</a:t>
            </a:r>
            <a:r>
              <a:rPr lang="en-US" sz="2000" b="1" dirty="0">
                <a:sym typeface="Wingdings" pitchFamily="2" charset="2"/>
              </a:rPr>
              <a:t>.  </a:t>
            </a:r>
            <a:r>
              <a:rPr lang="en-US" sz="2000" b="1" dirty="0"/>
              <a:t> </a:t>
            </a:r>
            <a:endParaRPr lang="en-US" sz="2000" b="1" dirty="0">
              <a:sym typeface="Wingdings" pitchFamily="2" charset="2"/>
            </a:endParaRP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4219575" algn="l"/>
              </a:tabLst>
            </a:pPr>
            <a:r>
              <a:rPr lang="en-US" sz="2000" b="1" dirty="0"/>
              <a:t>Change from over-pressure </a:t>
            </a:r>
            <a:r>
              <a:rPr lang="en-US" sz="2000" b="1" dirty="0" err="1"/>
              <a:t>deaearation</a:t>
            </a:r>
            <a:r>
              <a:rPr lang="en-US" sz="2000" b="1" dirty="0"/>
              <a:t> to vacuum-</a:t>
            </a:r>
            <a:r>
              <a:rPr lang="en-US" sz="2000" b="1" dirty="0" err="1"/>
              <a:t>deaeration</a:t>
            </a:r>
            <a:r>
              <a:rPr lang="en-US" sz="2000" b="1" dirty="0"/>
              <a:t> requires investigation by specialist.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D80FB2-69B7-4557-B647-DDC9F78DB33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Pumps and piping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8313" y="1700213"/>
            <a:ext cx="83518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  <a:tabLst>
                <a:tab pos="3771900" algn="l"/>
              </a:tabLst>
            </a:pPr>
            <a:r>
              <a:rPr lang="en-US" sz="2000" b="1"/>
              <a:t>New (major) Pumps required: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en-US" sz="2000" b="1"/>
              <a:t>HP-feed water pumps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en-US" sz="2000" b="1"/>
              <a:t>IP-feed water pumps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en-US" sz="2000" b="1"/>
              <a:t>Main condensate extraction pumps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en-US" sz="2000" b="1"/>
              <a:t>Main cooling water pumps 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endParaRPr lang="de-CH" sz="2000" b="1"/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tabLst>
                <a:tab pos="3771900" algn="l"/>
              </a:tabLst>
            </a:pPr>
            <a:r>
              <a:rPr lang="de-CH" sz="2000" b="1"/>
              <a:t>Complete new Piping required (water, steam)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sz="2000" b="1"/>
              <a:t>Different arrangement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sz="2000" b="1"/>
              <a:t>Higher pressures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sz="2000" b="1"/>
              <a:t>Higher temperatures</a:t>
            </a:r>
          </a:p>
          <a:p>
            <a:pPr marL="271463" indent="-2714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tabLst>
                <a:tab pos="3771900" algn="l"/>
              </a:tabLst>
            </a:pPr>
            <a:r>
              <a:rPr lang="de-CH" sz="2000" b="1"/>
              <a:t>  </a:t>
            </a:r>
            <a:endParaRPr lang="en-US" sz="2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013C5-83AD-41B1-8449-D20E6F7B30D5}" type="slidenum">
              <a:rPr lang="en-US"/>
              <a:pPr/>
              <a:t>15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Site Conditions</a:t>
            </a:r>
            <a:endParaRPr lang="en-US" sz="2400" b="1">
              <a:solidFill>
                <a:srgbClr val="CC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978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41FBE-86D9-4F83-AE67-7B51CCB6C27A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Plant Performane – </a:t>
            </a:r>
            <a:r>
              <a:rPr lang="de-CH" sz="2000" b="1">
                <a:solidFill>
                  <a:srgbClr val="CC0000"/>
                </a:solidFill>
              </a:rPr>
              <a:t>Assumptions and Conditions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1700213"/>
            <a:ext cx="8351837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tabLst>
                <a:tab pos="3771900" algn="l"/>
              </a:tabLst>
            </a:pPr>
            <a:r>
              <a:rPr lang="de-CH" sz="2000" b="1" dirty="0"/>
              <a:t>All </a:t>
            </a:r>
            <a:r>
              <a:rPr lang="de-CH" sz="2000" b="1" dirty="0" err="1"/>
              <a:t>performance</a:t>
            </a:r>
            <a:r>
              <a:rPr lang="de-CH" sz="2000" b="1" dirty="0"/>
              <a:t> </a:t>
            </a:r>
            <a:r>
              <a:rPr lang="de-CH" sz="2000" b="1" dirty="0" err="1"/>
              <a:t>data</a:t>
            </a:r>
            <a:r>
              <a:rPr lang="de-CH" sz="2000" b="1" dirty="0"/>
              <a:t> </a:t>
            </a:r>
            <a:r>
              <a:rPr lang="de-CH" sz="2000" b="1" dirty="0" err="1"/>
              <a:t>presented</a:t>
            </a:r>
            <a:r>
              <a:rPr lang="de-CH" sz="2000" b="1" dirty="0"/>
              <a:t> </a:t>
            </a:r>
            <a:r>
              <a:rPr lang="de-CH" sz="2000" b="1" dirty="0" err="1"/>
              <a:t>are</a:t>
            </a:r>
            <a:r>
              <a:rPr lang="de-CH" sz="2000" b="1" dirty="0"/>
              <a:t>: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Based</a:t>
            </a:r>
            <a:r>
              <a:rPr lang="de-CH" b="1" dirty="0"/>
              <a:t> on </a:t>
            </a:r>
            <a:r>
              <a:rPr lang="de-CH" b="1" dirty="0" err="1"/>
              <a:t>site</a:t>
            </a:r>
            <a:r>
              <a:rPr lang="de-CH" b="1" dirty="0"/>
              <a:t> </a:t>
            </a:r>
            <a:r>
              <a:rPr lang="de-CH" b="1" dirty="0" err="1"/>
              <a:t>conditions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Based</a:t>
            </a:r>
            <a:r>
              <a:rPr lang="de-CH" b="1" dirty="0"/>
              <a:t> on </a:t>
            </a:r>
            <a:r>
              <a:rPr lang="de-CH" b="1" dirty="0" err="1"/>
              <a:t>proposed</a:t>
            </a:r>
            <a:r>
              <a:rPr lang="de-CH" b="1" dirty="0"/>
              <a:t> </a:t>
            </a:r>
            <a:r>
              <a:rPr lang="de-CH" b="1" dirty="0" err="1"/>
              <a:t>cycle</a:t>
            </a:r>
            <a:r>
              <a:rPr lang="de-CH" b="1" dirty="0"/>
              <a:t> </a:t>
            </a:r>
            <a:r>
              <a:rPr lang="de-CH" b="1" dirty="0" err="1"/>
              <a:t>configuration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Based</a:t>
            </a:r>
            <a:r>
              <a:rPr lang="de-CH" b="1" dirty="0"/>
              <a:t> on gas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performance</a:t>
            </a:r>
            <a:r>
              <a:rPr lang="de-CH" b="1" dirty="0"/>
              <a:t> </a:t>
            </a:r>
            <a:r>
              <a:rPr lang="de-CH" b="1" dirty="0" err="1"/>
              <a:t>from</a:t>
            </a:r>
            <a:r>
              <a:rPr lang="de-CH" b="1" dirty="0"/>
              <a:t> </a:t>
            </a:r>
            <a:r>
              <a:rPr lang="de-CH" b="1" dirty="0" err="1"/>
              <a:t>exempel</a:t>
            </a:r>
            <a:r>
              <a:rPr lang="de-CH" b="1" dirty="0"/>
              <a:t> GE 9FA, ISO </a:t>
            </a:r>
            <a:r>
              <a:rPr lang="de-CH" b="1" dirty="0" err="1"/>
              <a:t>conditions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Assumed</a:t>
            </a:r>
            <a:r>
              <a:rPr lang="de-CH" b="1" dirty="0"/>
              <a:t> gas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inlet</a:t>
            </a:r>
            <a:r>
              <a:rPr lang="de-CH" b="1" dirty="0"/>
              <a:t> and </a:t>
            </a:r>
            <a:r>
              <a:rPr lang="de-CH" b="1" dirty="0" err="1"/>
              <a:t>exhaust</a:t>
            </a:r>
            <a:r>
              <a:rPr lang="de-CH" b="1" dirty="0"/>
              <a:t> </a:t>
            </a:r>
            <a:r>
              <a:rPr lang="de-CH" b="1" dirty="0" err="1"/>
              <a:t>pressure</a:t>
            </a:r>
            <a:r>
              <a:rPr lang="de-CH" b="1" dirty="0"/>
              <a:t> </a:t>
            </a:r>
            <a:r>
              <a:rPr lang="de-CH" b="1" dirty="0" err="1"/>
              <a:t>loss</a:t>
            </a:r>
            <a:r>
              <a:rPr lang="de-CH" b="1" dirty="0"/>
              <a:t> 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Estimated</a:t>
            </a:r>
            <a:r>
              <a:rPr lang="de-CH" b="1" dirty="0"/>
              <a:t> HP- and </a:t>
            </a:r>
            <a:r>
              <a:rPr lang="de-CH" b="1" dirty="0" err="1"/>
              <a:t>IP-turbine</a:t>
            </a:r>
            <a:r>
              <a:rPr lang="de-CH" b="1" dirty="0"/>
              <a:t> </a:t>
            </a:r>
            <a:r>
              <a:rPr lang="de-CH" b="1" dirty="0" err="1"/>
              <a:t>efficiency</a:t>
            </a:r>
            <a:r>
              <a:rPr lang="de-CH" b="1" dirty="0"/>
              <a:t>, </a:t>
            </a:r>
            <a:r>
              <a:rPr lang="de-CH" b="1" dirty="0" err="1"/>
              <a:t>LP-efficiecy</a:t>
            </a:r>
            <a:r>
              <a:rPr lang="de-CH" b="1" dirty="0"/>
              <a:t> </a:t>
            </a:r>
            <a:r>
              <a:rPr lang="de-CH" b="1" dirty="0" err="1"/>
              <a:t>based</a:t>
            </a:r>
            <a:r>
              <a:rPr lang="de-CH" b="1" dirty="0"/>
              <a:t> on </a:t>
            </a:r>
            <a:r>
              <a:rPr lang="de-CH" b="1" dirty="0" err="1"/>
              <a:t>OEM-heat</a:t>
            </a:r>
            <a:r>
              <a:rPr lang="de-CH" b="1" dirty="0"/>
              <a:t> </a:t>
            </a:r>
            <a:r>
              <a:rPr lang="de-CH" b="1" dirty="0" err="1"/>
              <a:t>balance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Assumed</a:t>
            </a:r>
            <a:r>
              <a:rPr lang="de-CH" b="1" dirty="0"/>
              <a:t> HRSG </a:t>
            </a:r>
            <a:r>
              <a:rPr lang="de-CH" b="1" dirty="0" err="1"/>
              <a:t>performance</a:t>
            </a:r>
            <a:r>
              <a:rPr lang="de-CH" b="1" dirty="0"/>
              <a:t> (</a:t>
            </a:r>
            <a:r>
              <a:rPr lang="de-CH" b="1" dirty="0" err="1"/>
              <a:t>pinch</a:t>
            </a:r>
            <a:r>
              <a:rPr lang="de-CH" b="1" dirty="0"/>
              <a:t> </a:t>
            </a:r>
            <a:r>
              <a:rPr lang="de-CH" b="1" dirty="0" err="1"/>
              <a:t>points</a:t>
            </a:r>
            <a:r>
              <a:rPr lang="de-CH" b="1" dirty="0"/>
              <a:t>) 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Assumed</a:t>
            </a:r>
            <a:r>
              <a:rPr lang="de-CH" b="1" dirty="0"/>
              <a:t> plant </a:t>
            </a:r>
            <a:r>
              <a:rPr lang="de-CH" b="1" dirty="0" err="1"/>
              <a:t>auxiliary</a:t>
            </a:r>
            <a:r>
              <a:rPr lang="de-CH" b="1" dirty="0"/>
              <a:t> </a:t>
            </a:r>
            <a:r>
              <a:rPr lang="de-CH" b="1" dirty="0" err="1"/>
              <a:t>consumption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>
                <a:solidFill>
                  <a:srgbClr val="FF0000"/>
                </a:solidFill>
              </a:rPr>
              <a:t>Expected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b="1" dirty="0" err="1">
                <a:solidFill>
                  <a:srgbClr val="FF0000"/>
                </a:solidFill>
              </a:rPr>
              <a:t>values</a:t>
            </a:r>
            <a:r>
              <a:rPr lang="de-CH" b="1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E6F21-4E74-40FC-8895-D7AB53857D1B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2400" b="1" dirty="0">
                <a:solidFill>
                  <a:srgbClr val="CC0000"/>
                </a:solidFill>
              </a:rPr>
              <a:t>Gas Turbine Performance </a:t>
            </a:r>
            <a:r>
              <a:rPr lang="de-CH" sz="2400" b="1" dirty="0" err="1">
                <a:solidFill>
                  <a:srgbClr val="CC0000"/>
                </a:solidFill>
              </a:rPr>
              <a:t>corrected</a:t>
            </a:r>
            <a:r>
              <a:rPr lang="de-CH" sz="2400" b="1" dirty="0">
                <a:solidFill>
                  <a:srgbClr val="CC0000"/>
                </a:solidFill>
              </a:rPr>
              <a:t> to ISO </a:t>
            </a:r>
            <a:r>
              <a:rPr lang="de-CH" sz="2400" b="1" dirty="0" err="1">
                <a:solidFill>
                  <a:srgbClr val="CC0000"/>
                </a:solidFill>
              </a:rPr>
              <a:t>Conditions</a:t>
            </a:r>
            <a:endParaRPr lang="en-US" sz="2400" b="1" dirty="0">
              <a:solidFill>
                <a:srgbClr val="CC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2060848"/>
            <a:ext cx="7776864" cy="36009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Gas </a:t>
            </a:r>
            <a:r>
              <a:rPr lang="de-CH" dirty="0" err="1"/>
              <a:t>turbine</a:t>
            </a:r>
            <a:r>
              <a:rPr lang="de-CH" dirty="0"/>
              <a:t>				</a:t>
            </a:r>
            <a:r>
              <a:rPr lang="de-CH" dirty="0" err="1"/>
              <a:t>F-class</a:t>
            </a:r>
            <a:r>
              <a:rPr lang="de-CH" dirty="0"/>
              <a:t> </a:t>
            </a:r>
            <a:r>
              <a:rPr lang="de-CH" dirty="0" err="1"/>
              <a:t>gasturbine</a:t>
            </a:r>
            <a:endParaRPr lang="de-CH" dirty="0"/>
          </a:p>
          <a:p>
            <a:r>
              <a:rPr lang="de-CH" dirty="0"/>
              <a:t>Ambient </a:t>
            </a:r>
            <a:r>
              <a:rPr lang="de-CH" dirty="0" err="1"/>
              <a:t>conditions</a:t>
            </a:r>
            <a:r>
              <a:rPr lang="de-CH" dirty="0"/>
              <a:t>			</a:t>
            </a:r>
            <a:r>
              <a:rPr lang="de-CH" dirty="0" err="1"/>
              <a:t>see</a:t>
            </a:r>
            <a:r>
              <a:rPr lang="de-CH" dirty="0"/>
              <a:t> Paragraph 2</a:t>
            </a:r>
          </a:p>
          <a:p>
            <a:r>
              <a:rPr lang="de-CH" dirty="0" err="1"/>
              <a:t>GT-inlet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drop			10 </a:t>
            </a:r>
            <a:r>
              <a:rPr lang="de-CH" dirty="0" err="1"/>
              <a:t>mbar</a:t>
            </a:r>
            <a:r>
              <a:rPr lang="de-CH" dirty="0"/>
              <a:t> 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endParaRPr lang="de-CH" dirty="0"/>
          </a:p>
          <a:p>
            <a:r>
              <a:rPr lang="de-CH" dirty="0" err="1"/>
              <a:t>GT-outlet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drop			35 </a:t>
            </a:r>
            <a:r>
              <a:rPr lang="de-CH" dirty="0" err="1"/>
              <a:t>mbar</a:t>
            </a:r>
            <a:r>
              <a:rPr lang="de-CH" dirty="0"/>
              <a:t>	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endParaRPr lang="de-CH" dirty="0"/>
          </a:p>
          <a:p>
            <a:r>
              <a:rPr lang="de-CH" dirty="0" err="1"/>
              <a:t>Fuel</a:t>
            </a:r>
            <a:r>
              <a:rPr lang="de-CH" dirty="0"/>
              <a:t> gas </a:t>
            </a:r>
            <a:r>
              <a:rPr lang="de-CH" dirty="0" err="1"/>
              <a:t>temperature</a:t>
            </a:r>
            <a:r>
              <a:rPr lang="de-CH" dirty="0"/>
              <a:t> at GT </a:t>
            </a:r>
            <a:r>
              <a:rPr lang="de-CH" dirty="0" err="1"/>
              <a:t>combustor</a:t>
            </a:r>
            <a:r>
              <a:rPr lang="de-CH" dirty="0"/>
              <a:t> </a:t>
            </a:r>
            <a:r>
              <a:rPr lang="de-CH" dirty="0" err="1"/>
              <a:t>inlet</a:t>
            </a:r>
            <a:r>
              <a:rPr lang="de-CH" dirty="0"/>
              <a:t>	150 °C	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endParaRPr lang="de-CH" dirty="0"/>
          </a:p>
          <a:p>
            <a:r>
              <a:rPr lang="de-CH" dirty="0"/>
              <a:t>GT-power </a:t>
            </a:r>
            <a:r>
              <a:rPr lang="de-CH" dirty="0" err="1"/>
              <a:t>output</a:t>
            </a:r>
            <a:r>
              <a:rPr lang="de-CH" dirty="0"/>
              <a:t> at </a:t>
            </a:r>
            <a:r>
              <a:rPr lang="de-CH" dirty="0" err="1"/>
              <a:t>generator</a:t>
            </a:r>
            <a:r>
              <a:rPr lang="de-CH" dirty="0"/>
              <a:t> </a:t>
            </a:r>
            <a:r>
              <a:rPr lang="de-CH" dirty="0" err="1"/>
              <a:t>terminals</a:t>
            </a:r>
            <a:r>
              <a:rPr lang="de-CH" dirty="0"/>
              <a:t>	257 MW 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r>
              <a:rPr lang="de-CH" dirty="0"/>
              <a:t>	</a:t>
            </a:r>
          </a:p>
          <a:p>
            <a:r>
              <a:rPr lang="de-CH" dirty="0" err="1"/>
              <a:t>GT-efficiency</a:t>
            </a:r>
            <a:r>
              <a:rPr lang="de-CH" dirty="0"/>
              <a:t>				36.55 %	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r>
              <a:rPr lang="de-CH" dirty="0"/>
              <a:t> 	</a:t>
            </a:r>
          </a:p>
          <a:p>
            <a:r>
              <a:rPr lang="de-CH" dirty="0" err="1"/>
              <a:t>GT-exhaust</a:t>
            </a:r>
            <a:r>
              <a:rPr lang="de-CH" dirty="0"/>
              <a:t> gas </a:t>
            </a:r>
            <a:r>
              <a:rPr lang="de-CH" dirty="0" err="1"/>
              <a:t>flow</a:t>
            </a:r>
            <a:r>
              <a:rPr lang="de-CH" dirty="0"/>
              <a:t>			664 kg/s	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endParaRPr lang="de-CH" dirty="0"/>
          </a:p>
          <a:p>
            <a:r>
              <a:rPr lang="de-CH" dirty="0" err="1"/>
              <a:t>GT-exhaust</a:t>
            </a:r>
            <a:r>
              <a:rPr lang="de-CH" dirty="0"/>
              <a:t> gas </a:t>
            </a:r>
            <a:r>
              <a:rPr lang="de-CH" dirty="0" err="1"/>
              <a:t>temperature</a:t>
            </a:r>
            <a:r>
              <a:rPr lang="de-CH" dirty="0"/>
              <a:t>		601.2 °C	   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exempel</a:t>
            </a:r>
            <a:endParaRPr lang="de-CH" dirty="0"/>
          </a:p>
          <a:p>
            <a:endParaRPr lang="de-CH" dirty="0"/>
          </a:p>
          <a:p>
            <a:r>
              <a:rPr lang="de-CH" sz="2400" b="1" dirty="0" err="1">
                <a:solidFill>
                  <a:srgbClr val="FF0000"/>
                </a:solidFill>
              </a:rPr>
              <a:t>The</a:t>
            </a:r>
            <a:r>
              <a:rPr lang="de-CH" sz="2400" b="1" dirty="0">
                <a:solidFill>
                  <a:srgbClr val="FF0000"/>
                </a:solidFill>
              </a:rPr>
              <a:t> GT-Brand  </a:t>
            </a:r>
            <a:r>
              <a:rPr lang="de-CH" sz="2400" b="1" dirty="0" err="1">
                <a:solidFill>
                  <a:srgbClr val="FF0000"/>
                </a:solidFill>
              </a:rPr>
              <a:t>is</a:t>
            </a:r>
            <a:r>
              <a:rPr lang="de-CH" sz="2400" b="1" dirty="0">
                <a:solidFill>
                  <a:srgbClr val="FF0000"/>
                </a:solidFill>
              </a:rPr>
              <a:t> not </a:t>
            </a:r>
            <a:r>
              <a:rPr lang="de-CH" sz="2400" b="1" dirty="0" err="1">
                <a:solidFill>
                  <a:srgbClr val="FF0000"/>
                </a:solidFill>
              </a:rPr>
              <a:t>now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determined</a:t>
            </a:r>
            <a:r>
              <a:rPr lang="de-CH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de-CH" sz="2400" b="1" dirty="0" err="1">
                <a:solidFill>
                  <a:srgbClr val="FF0000"/>
                </a:solidFill>
              </a:rPr>
              <a:t>Investigations</a:t>
            </a:r>
            <a:r>
              <a:rPr lang="de-CH" sz="2400" b="1" dirty="0">
                <a:solidFill>
                  <a:srgbClr val="FF0000"/>
                </a:solidFill>
              </a:rPr>
              <a:t>, </a:t>
            </a:r>
            <a:r>
              <a:rPr lang="de-CH" sz="2400" b="1" dirty="0" err="1">
                <a:solidFill>
                  <a:srgbClr val="FF0000"/>
                </a:solidFill>
              </a:rPr>
              <a:t>negotiations</a:t>
            </a:r>
            <a:r>
              <a:rPr lang="de-CH" sz="2400" b="1" dirty="0">
                <a:solidFill>
                  <a:srgbClr val="FF0000"/>
                </a:solidFill>
              </a:rPr>
              <a:t> in </a:t>
            </a:r>
            <a:r>
              <a:rPr lang="de-CH" sz="2400" b="1" dirty="0" err="1">
                <a:solidFill>
                  <a:srgbClr val="FF0000"/>
                </a:solidFill>
              </a:rPr>
              <a:t>process</a:t>
            </a:r>
            <a:r>
              <a:rPr lang="de-CH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C43FA-43DB-4E87-8A82-CBF68AF3B475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2400" b="1" dirty="0">
                <a:solidFill>
                  <a:srgbClr val="CC0000"/>
                </a:solidFill>
              </a:rPr>
              <a:t>Plant Performance Phase 1 </a:t>
            </a:r>
            <a:r>
              <a:rPr lang="de-CH" sz="2000" b="1" dirty="0">
                <a:solidFill>
                  <a:srgbClr val="CC0000"/>
                </a:solidFill>
              </a:rPr>
              <a:t>(ISO </a:t>
            </a:r>
            <a:r>
              <a:rPr lang="de-CH" sz="2000" b="1" dirty="0" err="1">
                <a:solidFill>
                  <a:srgbClr val="CC0000"/>
                </a:solidFill>
              </a:rPr>
              <a:t>conditions</a:t>
            </a:r>
            <a:r>
              <a:rPr lang="de-CH" sz="2000" b="1" dirty="0">
                <a:solidFill>
                  <a:srgbClr val="CC0000"/>
                </a:solidFill>
              </a:rPr>
              <a:t>)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0825" y="1412875"/>
            <a:ext cx="8713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/>
              <a:t>Maximal 4 gas turbines installed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/>
              <a:t>HP- and IP-blading of steam turbine with reduced swallowing capacity: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/>
              <a:t>To achive maximal plant efficiency already in Phase 1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/>
              <a:t>To keep steam velocity in superheater- and reheater piping in acceptable range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/>
              <a:t>HRSG‘s of Phase 1 equiped with duct burners – cheapes solution vor peaking power (if required). Maximal duct firing temperature = 800 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4005064"/>
            <a:ext cx="69974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Number</a:t>
            </a:r>
            <a:r>
              <a:rPr lang="de-CH" dirty="0"/>
              <a:t> of gas </a:t>
            </a:r>
            <a:r>
              <a:rPr lang="de-CH" dirty="0" err="1"/>
              <a:t>turbines</a:t>
            </a:r>
            <a:r>
              <a:rPr lang="de-CH" dirty="0"/>
              <a:t> in </a:t>
            </a:r>
            <a:r>
              <a:rPr lang="de-CH" dirty="0" err="1"/>
              <a:t>service</a:t>
            </a:r>
            <a:r>
              <a:rPr lang="de-CH" dirty="0"/>
              <a:t>			4</a:t>
            </a:r>
          </a:p>
          <a:p>
            <a:r>
              <a:rPr lang="de-CH" dirty="0" err="1"/>
              <a:t>Duct</a:t>
            </a:r>
            <a:r>
              <a:rPr lang="de-CH" dirty="0"/>
              <a:t> </a:t>
            </a:r>
            <a:r>
              <a:rPr lang="de-CH" dirty="0" err="1"/>
              <a:t>firing</a:t>
            </a:r>
            <a:r>
              <a:rPr lang="de-CH" dirty="0"/>
              <a:t> (800°C)				</a:t>
            </a:r>
            <a:r>
              <a:rPr lang="de-CH" dirty="0" err="1"/>
              <a:t>yes</a:t>
            </a:r>
            <a:r>
              <a:rPr lang="de-CH" dirty="0"/>
              <a:t> (800°C9</a:t>
            </a:r>
          </a:p>
          <a:p>
            <a:r>
              <a:rPr lang="de-CH" dirty="0"/>
              <a:t>HP and </a:t>
            </a:r>
            <a:r>
              <a:rPr lang="de-CH" dirty="0" err="1"/>
              <a:t>reheat</a:t>
            </a:r>
            <a:r>
              <a:rPr lang="de-CH" dirty="0"/>
              <a:t> </a:t>
            </a:r>
            <a:r>
              <a:rPr lang="de-CH" dirty="0" err="1"/>
              <a:t>steam</a:t>
            </a:r>
            <a:r>
              <a:rPr lang="de-CH" dirty="0"/>
              <a:t> </a:t>
            </a:r>
            <a:r>
              <a:rPr lang="de-CH" dirty="0" err="1"/>
              <a:t>temperature</a:t>
            </a:r>
            <a:r>
              <a:rPr lang="de-CH" dirty="0"/>
              <a:t>			565°C</a:t>
            </a:r>
          </a:p>
          <a:p>
            <a:r>
              <a:rPr lang="de-CH" dirty="0" err="1"/>
              <a:t>HP-steam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				177 bar</a:t>
            </a:r>
          </a:p>
          <a:p>
            <a:r>
              <a:rPr lang="de-CH" dirty="0"/>
              <a:t>Hot </a:t>
            </a:r>
            <a:r>
              <a:rPr lang="de-CH" dirty="0" err="1"/>
              <a:t>reheat</a:t>
            </a:r>
            <a:r>
              <a:rPr lang="de-CH" dirty="0"/>
              <a:t> </a:t>
            </a:r>
            <a:r>
              <a:rPr lang="de-CH" dirty="0" err="1"/>
              <a:t>steam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				19.4 bar</a:t>
            </a:r>
          </a:p>
          <a:p>
            <a:r>
              <a:rPr lang="de-CH" dirty="0" err="1"/>
              <a:t>Steam</a:t>
            </a:r>
            <a:r>
              <a:rPr lang="de-CH" dirty="0"/>
              <a:t> </a:t>
            </a:r>
            <a:r>
              <a:rPr lang="de-CH" dirty="0" err="1"/>
              <a:t>turbine</a:t>
            </a:r>
            <a:r>
              <a:rPr lang="de-CH" dirty="0"/>
              <a:t> </a:t>
            </a:r>
            <a:r>
              <a:rPr lang="de-CH" dirty="0" err="1"/>
              <a:t>output</a:t>
            </a:r>
            <a:r>
              <a:rPr lang="de-CH" dirty="0"/>
              <a:t>				852 MW</a:t>
            </a:r>
          </a:p>
          <a:p>
            <a:r>
              <a:rPr lang="de-CH" dirty="0"/>
              <a:t>Plant </a:t>
            </a:r>
            <a:r>
              <a:rPr lang="de-CH" dirty="0" err="1"/>
              <a:t>net</a:t>
            </a:r>
            <a:r>
              <a:rPr lang="de-CH" dirty="0"/>
              <a:t> power </a:t>
            </a:r>
            <a:r>
              <a:rPr lang="de-CH" dirty="0" err="1"/>
              <a:t>output</a:t>
            </a:r>
            <a:r>
              <a:rPr lang="de-CH" dirty="0"/>
              <a:t>				1881.6 MW</a:t>
            </a:r>
          </a:p>
          <a:p>
            <a:r>
              <a:rPr lang="de-CH" dirty="0"/>
              <a:t>Plant </a:t>
            </a:r>
            <a:r>
              <a:rPr lang="de-CH" dirty="0" err="1"/>
              <a:t>net</a:t>
            </a:r>
            <a:r>
              <a:rPr lang="de-CH" dirty="0"/>
              <a:t> </a:t>
            </a:r>
            <a:r>
              <a:rPr lang="de-CH" dirty="0" err="1"/>
              <a:t>efficiency</a:t>
            </a:r>
            <a:r>
              <a:rPr lang="de-CH" dirty="0"/>
              <a:t>				53.8 %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81EF0-CEF3-4292-985C-26A6D134B0C0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2400" b="1" dirty="0">
                <a:solidFill>
                  <a:srgbClr val="CC0000"/>
                </a:solidFill>
              </a:rPr>
              <a:t>Plant Performance Phase 2 </a:t>
            </a:r>
            <a:r>
              <a:rPr lang="de-CH" sz="2000" b="1" dirty="0">
                <a:solidFill>
                  <a:srgbClr val="CC0000"/>
                </a:solidFill>
              </a:rPr>
              <a:t>(ISO </a:t>
            </a:r>
            <a:r>
              <a:rPr lang="de-CH" sz="2000" b="1" dirty="0" err="1">
                <a:solidFill>
                  <a:srgbClr val="CC0000"/>
                </a:solidFill>
              </a:rPr>
              <a:t>conditions</a:t>
            </a:r>
            <a:r>
              <a:rPr lang="de-CH" sz="2000" b="1" dirty="0">
                <a:solidFill>
                  <a:srgbClr val="CC0000"/>
                </a:solidFill>
              </a:rPr>
              <a:t>)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1412875"/>
            <a:ext cx="8713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/>
              <a:t>Maximal 8 gas </a:t>
            </a:r>
            <a:r>
              <a:rPr lang="de-CH" b="1" dirty="0" err="1"/>
              <a:t>turbines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/>
              <a:t>HP- and </a:t>
            </a:r>
            <a:r>
              <a:rPr lang="de-CH" b="1" dirty="0" err="1"/>
              <a:t>IP-blading</a:t>
            </a:r>
            <a:r>
              <a:rPr lang="de-CH" b="1" dirty="0"/>
              <a:t> of 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with</a:t>
            </a:r>
            <a:r>
              <a:rPr lang="de-CH" b="1" dirty="0"/>
              <a:t> </a:t>
            </a:r>
            <a:r>
              <a:rPr lang="de-CH" b="1" dirty="0" err="1"/>
              <a:t>increased</a:t>
            </a:r>
            <a:r>
              <a:rPr lang="de-CH" b="1" dirty="0"/>
              <a:t> </a:t>
            </a:r>
            <a:r>
              <a:rPr lang="de-CH" b="1" dirty="0" err="1"/>
              <a:t>swallowing</a:t>
            </a:r>
            <a:r>
              <a:rPr lang="de-CH" b="1" dirty="0"/>
              <a:t> </a:t>
            </a:r>
            <a:r>
              <a:rPr lang="de-CH" b="1" dirty="0" err="1"/>
              <a:t>capacity</a:t>
            </a:r>
            <a:r>
              <a:rPr lang="de-CH" b="1" dirty="0"/>
              <a:t>: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To </a:t>
            </a:r>
            <a:r>
              <a:rPr lang="de-CH" sz="1600" b="1" dirty="0" err="1"/>
              <a:t>achive</a:t>
            </a:r>
            <a:r>
              <a:rPr lang="de-CH" sz="1600" b="1" dirty="0"/>
              <a:t> maximal plant </a:t>
            </a:r>
            <a:r>
              <a:rPr lang="de-CH" sz="1600" b="1" dirty="0" err="1"/>
              <a:t>efficiency</a:t>
            </a:r>
            <a:r>
              <a:rPr lang="de-CH" sz="1600" b="1" dirty="0"/>
              <a:t> also in Phase 2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To </a:t>
            </a:r>
            <a:r>
              <a:rPr lang="de-CH" sz="1600" b="1" dirty="0" err="1"/>
              <a:t>keep</a:t>
            </a:r>
            <a:r>
              <a:rPr lang="de-CH" sz="1600" b="1" dirty="0"/>
              <a:t> maximal </a:t>
            </a:r>
            <a:r>
              <a:rPr lang="de-CH" sz="1600" b="1" dirty="0" err="1"/>
              <a:t>HP-steam</a:t>
            </a:r>
            <a:r>
              <a:rPr lang="de-CH" sz="1600" b="1" dirty="0"/>
              <a:t> and </a:t>
            </a:r>
            <a:r>
              <a:rPr lang="de-CH" sz="1600" b="1" dirty="0" err="1"/>
              <a:t>reheat</a:t>
            </a:r>
            <a:r>
              <a:rPr lang="de-CH" sz="1600" b="1" dirty="0"/>
              <a:t> </a:t>
            </a:r>
            <a:r>
              <a:rPr lang="de-CH" sz="1600" b="1" dirty="0" err="1"/>
              <a:t>steam</a:t>
            </a:r>
            <a:r>
              <a:rPr lang="de-CH" sz="1600" b="1" dirty="0"/>
              <a:t> </a:t>
            </a:r>
            <a:r>
              <a:rPr lang="de-CH" sz="1600" b="1" dirty="0" err="1"/>
              <a:t>pressure</a:t>
            </a:r>
            <a:r>
              <a:rPr lang="de-CH" sz="1600" b="1" dirty="0"/>
              <a:t> in </a:t>
            </a:r>
            <a:r>
              <a:rPr lang="de-CH" sz="1600" b="1" dirty="0" err="1"/>
              <a:t>acceptable</a:t>
            </a:r>
            <a:r>
              <a:rPr lang="de-CH" sz="1600" b="1" dirty="0"/>
              <a:t> </a:t>
            </a:r>
            <a:r>
              <a:rPr lang="de-CH" sz="1600" b="1" dirty="0" err="1"/>
              <a:t>range</a:t>
            </a:r>
            <a:endParaRPr lang="de-CH" sz="1600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HRSG‘s</a:t>
            </a:r>
            <a:r>
              <a:rPr lang="de-CH" b="1" dirty="0"/>
              <a:t> of Phase 2 not </a:t>
            </a:r>
            <a:r>
              <a:rPr lang="de-CH" b="1" dirty="0" err="1"/>
              <a:t>equiped</a:t>
            </a:r>
            <a:r>
              <a:rPr lang="de-CH" b="1" dirty="0"/>
              <a:t> </a:t>
            </a:r>
            <a:r>
              <a:rPr lang="de-CH" b="1" dirty="0" err="1"/>
              <a:t>with</a:t>
            </a:r>
            <a:r>
              <a:rPr lang="de-CH" b="1" dirty="0"/>
              <a:t> </a:t>
            </a:r>
            <a:r>
              <a:rPr lang="de-CH" b="1" dirty="0" err="1"/>
              <a:t>duct</a:t>
            </a:r>
            <a:r>
              <a:rPr lang="de-CH" b="1" dirty="0"/>
              <a:t> </a:t>
            </a:r>
            <a:r>
              <a:rPr lang="de-CH" b="1" dirty="0" err="1"/>
              <a:t>burners</a:t>
            </a: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 err="1"/>
              <a:t>With</a:t>
            </a:r>
            <a:r>
              <a:rPr lang="de-CH" b="1" dirty="0"/>
              <a:t> 8 </a:t>
            </a:r>
            <a:r>
              <a:rPr lang="de-CH" b="1" dirty="0" err="1"/>
              <a:t>GT‘s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r>
              <a:rPr lang="de-CH" b="1" dirty="0"/>
              <a:t> </a:t>
            </a:r>
            <a:r>
              <a:rPr lang="de-CH" b="1" dirty="0" err="1"/>
              <a:t>ductburners</a:t>
            </a:r>
            <a:r>
              <a:rPr lang="de-CH" b="1" dirty="0"/>
              <a:t> of HRSG 1 to 4 </a:t>
            </a:r>
            <a:r>
              <a:rPr lang="de-CH" b="1" dirty="0" err="1"/>
              <a:t>can</a:t>
            </a:r>
            <a:r>
              <a:rPr lang="de-CH" b="1" dirty="0"/>
              <a:t> not </a:t>
            </a:r>
            <a:r>
              <a:rPr lang="de-CH" b="1" dirty="0" err="1"/>
              <a:t>be</a:t>
            </a:r>
            <a:r>
              <a:rPr lang="de-CH" b="1" dirty="0"/>
              <a:t> in </a:t>
            </a:r>
            <a:r>
              <a:rPr lang="de-CH" b="1" dirty="0" err="1"/>
              <a:t>service</a:t>
            </a:r>
            <a:r>
              <a:rPr lang="de-CH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69923-0F24-4532-B235-5317E6986BCA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9" y="1628774"/>
            <a:ext cx="8568952" cy="48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 err="1"/>
              <a:t>Introduction</a:t>
            </a:r>
            <a:r>
              <a:rPr lang="de-CH" sz="1600" b="1" dirty="0"/>
              <a:t> 	3-5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 err="1"/>
              <a:t>Triple</a:t>
            </a:r>
            <a:r>
              <a:rPr lang="de-CH" sz="1600" b="1" dirty="0"/>
              <a:t> </a:t>
            </a:r>
            <a:r>
              <a:rPr lang="de-CH" sz="1600" b="1" dirty="0" err="1"/>
              <a:t>Pressure</a:t>
            </a:r>
            <a:r>
              <a:rPr lang="de-CH" sz="1600" b="1" dirty="0"/>
              <a:t> </a:t>
            </a:r>
            <a:r>
              <a:rPr lang="de-CH" sz="1600" b="1" dirty="0" err="1"/>
              <a:t>Reheat</a:t>
            </a:r>
            <a:r>
              <a:rPr lang="de-CH" sz="1600" b="1" dirty="0"/>
              <a:t> </a:t>
            </a:r>
            <a:r>
              <a:rPr lang="de-CH" sz="1600" b="1" dirty="0" err="1"/>
              <a:t>Cycle</a:t>
            </a:r>
            <a:r>
              <a:rPr lang="de-CH" sz="1600" b="1" dirty="0"/>
              <a:t> (3PRH)            	6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Arrangement (Phase 1)                             	7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Major Equipment – Gas Turbine            	8 </a:t>
            </a:r>
            <a:endParaRPr lang="en-US" sz="1600" b="1" dirty="0"/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Major Equipment – </a:t>
            </a:r>
            <a:r>
              <a:rPr lang="de-CH" sz="1600" b="1" dirty="0" err="1"/>
              <a:t>Heat</a:t>
            </a:r>
            <a:r>
              <a:rPr lang="de-CH" sz="1600" b="1" dirty="0"/>
              <a:t> </a:t>
            </a:r>
            <a:r>
              <a:rPr lang="de-CH" sz="1600" b="1" dirty="0" err="1"/>
              <a:t>recovery</a:t>
            </a:r>
            <a:r>
              <a:rPr lang="de-CH" sz="1600" b="1" dirty="0"/>
              <a:t> </a:t>
            </a:r>
            <a:r>
              <a:rPr lang="de-CH" sz="1600" b="1" dirty="0" err="1"/>
              <a:t>steam</a:t>
            </a:r>
            <a:r>
              <a:rPr lang="de-CH" sz="1600" b="1" dirty="0"/>
              <a:t> </a:t>
            </a:r>
            <a:r>
              <a:rPr lang="de-CH" sz="1600" b="1" dirty="0" err="1"/>
              <a:t>generator</a:t>
            </a:r>
            <a:r>
              <a:rPr lang="de-CH" sz="1600" b="1" dirty="0"/>
              <a:t> (HRSG)   	9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Major Equipment – </a:t>
            </a:r>
            <a:r>
              <a:rPr lang="de-CH" sz="1600" b="1" dirty="0" err="1"/>
              <a:t>Steam</a:t>
            </a:r>
            <a:r>
              <a:rPr lang="de-CH" sz="1600" b="1" dirty="0"/>
              <a:t> Turbine Generator  	10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Major Equipment – </a:t>
            </a:r>
            <a:r>
              <a:rPr lang="de-CH" sz="1600" b="1" dirty="0" err="1"/>
              <a:t>Condenser</a:t>
            </a:r>
            <a:r>
              <a:rPr lang="de-CH" sz="1600" b="1" dirty="0"/>
              <a:t>, </a:t>
            </a:r>
            <a:r>
              <a:rPr lang="de-CH" sz="1600" b="1" dirty="0" err="1"/>
              <a:t>Deaerator</a:t>
            </a:r>
            <a:r>
              <a:rPr lang="de-CH" sz="1600" b="1" dirty="0"/>
              <a:t>   	13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Major Equipment – Pumps and </a:t>
            </a:r>
            <a:r>
              <a:rPr lang="de-CH" sz="1600" b="1" dirty="0" err="1"/>
              <a:t>piping</a:t>
            </a:r>
            <a:r>
              <a:rPr lang="de-CH" sz="1600" b="1" dirty="0"/>
              <a:t> 	14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Site </a:t>
            </a:r>
            <a:r>
              <a:rPr lang="de-CH" sz="1600" b="1" dirty="0" err="1"/>
              <a:t>Conditions</a:t>
            </a:r>
            <a:r>
              <a:rPr lang="de-CH" sz="1600" b="1" dirty="0"/>
              <a:t> 	15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Plant </a:t>
            </a:r>
            <a:r>
              <a:rPr lang="de-CH" sz="1600" b="1" dirty="0" err="1"/>
              <a:t>Performane</a:t>
            </a:r>
            <a:r>
              <a:rPr lang="de-CH" sz="1600" b="1" dirty="0"/>
              <a:t> – </a:t>
            </a:r>
            <a:r>
              <a:rPr lang="de-CH" sz="1600" b="1" dirty="0" err="1"/>
              <a:t>Assumptions</a:t>
            </a:r>
            <a:r>
              <a:rPr lang="de-CH" sz="1600" b="1" dirty="0"/>
              <a:t> and </a:t>
            </a:r>
            <a:r>
              <a:rPr lang="de-CH" sz="1600" b="1" dirty="0" err="1"/>
              <a:t>Conditions</a:t>
            </a:r>
            <a:r>
              <a:rPr lang="de-CH" sz="1600" b="1" dirty="0"/>
              <a:t> 	16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Gas Turbine Performance </a:t>
            </a:r>
            <a:r>
              <a:rPr lang="de-CH" sz="1600" b="1" dirty="0" err="1"/>
              <a:t>corrected</a:t>
            </a:r>
            <a:r>
              <a:rPr lang="de-CH" sz="1600" b="1" dirty="0"/>
              <a:t> to ISO </a:t>
            </a:r>
            <a:r>
              <a:rPr lang="de-CH" sz="1600" b="1" dirty="0" err="1"/>
              <a:t>Conditions</a:t>
            </a:r>
            <a:r>
              <a:rPr lang="de-CH" sz="1600" b="1" dirty="0"/>
              <a:t> 	17</a:t>
            </a:r>
            <a:endParaRPr lang="en-US" sz="1600" b="1" dirty="0"/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Plant Performance Phase 1 (ISO </a:t>
            </a:r>
            <a:r>
              <a:rPr lang="de-CH" sz="1600" b="1" dirty="0" err="1"/>
              <a:t>conditions</a:t>
            </a:r>
            <a:r>
              <a:rPr lang="de-CH" sz="1600" b="1" dirty="0"/>
              <a:t>) 	</a:t>
            </a:r>
            <a:r>
              <a:rPr lang="en-US" sz="1600" b="1" dirty="0"/>
              <a:t>18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/>
              <a:t>Plant Performance Phase 2 (ISO </a:t>
            </a:r>
            <a:r>
              <a:rPr lang="de-CH" sz="1600" b="1" dirty="0" err="1"/>
              <a:t>conditions</a:t>
            </a:r>
            <a:r>
              <a:rPr lang="de-CH" sz="1600" b="1" dirty="0"/>
              <a:t>) 	19</a:t>
            </a:r>
            <a:endParaRPr lang="en-US" sz="1600" b="1" dirty="0"/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 err="1"/>
              <a:t>Summary</a:t>
            </a:r>
            <a:r>
              <a:rPr lang="de-CH" sz="1600" b="1" dirty="0"/>
              <a:t> 	20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 err="1"/>
              <a:t>Heatbalance</a:t>
            </a:r>
            <a:r>
              <a:rPr lang="de-CH" sz="1600" b="1" dirty="0"/>
              <a:t> Phase 1 	21</a:t>
            </a:r>
          </a:p>
          <a:p>
            <a:pPr marL="271463" indent="-271463">
              <a:spcBef>
                <a:spcPct val="20000"/>
              </a:spcBef>
              <a:tabLst>
                <a:tab pos="7448550" algn="l"/>
              </a:tabLst>
            </a:pPr>
            <a:r>
              <a:rPr lang="de-CH" sz="1600" b="1" dirty="0" err="1"/>
              <a:t>Heatbalance</a:t>
            </a:r>
            <a:r>
              <a:rPr lang="de-CH" sz="1600" b="1" dirty="0"/>
              <a:t> Phase 2	22				</a:t>
            </a:r>
            <a:endParaRPr lang="en-US" sz="1600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Agenda</a:t>
            </a:r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A479A-5AFA-4DEC-9C8F-C639A7961AA4}" type="slidenum">
              <a:rPr lang="en-US"/>
              <a:pPr/>
              <a:t>20</a:t>
            </a:fld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2400" b="1">
                <a:solidFill>
                  <a:srgbClr val="CC0000"/>
                </a:solidFill>
              </a:rPr>
              <a:t>Summary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tabLst>
                <a:tab pos="3771900" algn="l"/>
              </a:tabLst>
            </a:pPr>
            <a:r>
              <a:rPr lang="de-CH" sz="2000" b="1" dirty="0">
                <a:solidFill>
                  <a:srgbClr val="0000FF"/>
                </a:solidFill>
              </a:rPr>
              <a:t>Phase 1 </a:t>
            </a:r>
            <a:r>
              <a:rPr lang="de-CH" sz="2000" b="1" dirty="0" err="1">
                <a:solidFill>
                  <a:srgbClr val="0000FF"/>
                </a:solidFill>
              </a:rPr>
              <a:t>with</a:t>
            </a:r>
            <a:r>
              <a:rPr lang="de-CH" sz="2000" b="1" dirty="0">
                <a:solidFill>
                  <a:srgbClr val="0000FF"/>
                </a:solidFill>
              </a:rPr>
              <a:t> 4 </a:t>
            </a:r>
            <a:r>
              <a:rPr lang="de-CH" sz="2000" b="1" dirty="0" err="1">
                <a:solidFill>
                  <a:srgbClr val="0000FF"/>
                </a:solidFill>
              </a:rPr>
              <a:t>F-class</a:t>
            </a:r>
            <a:r>
              <a:rPr lang="de-CH" sz="2000" b="1" dirty="0">
                <a:solidFill>
                  <a:srgbClr val="0000FF"/>
                </a:solidFill>
              </a:rPr>
              <a:t> </a:t>
            </a:r>
            <a:r>
              <a:rPr lang="de-CH" sz="2000" b="1" dirty="0" err="1">
                <a:solidFill>
                  <a:srgbClr val="0000FF"/>
                </a:solidFill>
              </a:rPr>
              <a:t>gasturbin</a:t>
            </a:r>
            <a:r>
              <a:rPr lang="de-CH" sz="2000" b="1" dirty="0">
                <a:solidFill>
                  <a:srgbClr val="0000FF"/>
                </a:solidFill>
              </a:rPr>
              <a:t> </a:t>
            </a:r>
            <a:r>
              <a:rPr lang="de-CH" sz="2000" b="1" dirty="0" err="1">
                <a:solidFill>
                  <a:srgbClr val="0000FF"/>
                </a:solidFill>
              </a:rPr>
              <a:t>installed</a:t>
            </a:r>
            <a:endParaRPr lang="de-CH" sz="2000" b="1" dirty="0">
              <a:solidFill>
                <a:srgbClr val="0000FF"/>
              </a:solidFill>
            </a:endParaRP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/>
              <a:t>In Phase 1 non of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existing</a:t>
            </a:r>
            <a:r>
              <a:rPr lang="de-CH" b="1" dirty="0"/>
              <a:t> </a:t>
            </a:r>
            <a:r>
              <a:rPr lang="de-CH" b="1" dirty="0" err="1"/>
              <a:t>equipment</a:t>
            </a:r>
            <a:r>
              <a:rPr lang="de-CH" b="1" dirty="0"/>
              <a:t> (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generator</a:t>
            </a:r>
            <a:r>
              <a:rPr lang="de-CH" b="1" dirty="0"/>
              <a:t> and </a:t>
            </a:r>
            <a:r>
              <a:rPr lang="de-CH" b="1" dirty="0" err="1"/>
              <a:t>transformer</a:t>
            </a:r>
            <a:r>
              <a:rPr lang="de-CH" b="1" dirty="0"/>
              <a:t>) </a:t>
            </a:r>
            <a:r>
              <a:rPr lang="de-CH" b="1" dirty="0" err="1"/>
              <a:t>are</a:t>
            </a:r>
            <a:r>
              <a:rPr lang="de-CH" b="1" dirty="0"/>
              <a:t> </a:t>
            </a:r>
            <a:r>
              <a:rPr lang="de-CH" b="1" dirty="0" err="1"/>
              <a:t>overloaded</a:t>
            </a:r>
            <a:r>
              <a:rPr lang="de-CH" b="1" dirty="0"/>
              <a:t> 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/>
              <a:t>Performance </a:t>
            </a:r>
            <a:r>
              <a:rPr lang="de-CH" b="1" dirty="0" err="1"/>
              <a:t>without</a:t>
            </a:r>
            <a:r>
              <a:rPr lang="de-CH" b="1" dirty="0"/>
              <a:t> </a:t>
            </a:r>
            <a:r>
              <a:rPr lang="de-CH" b="1" dirty="0" err="1"/>
              <a:t>duct</a:t>
            </a:r>
            <a:r>
              <a:rPr lang="de-CH" b="1" dirty="0"/>
              <a:t> </a:t>
            </a:r>
            <a:r>
              <a:rPr lang="de-CH" b="1" dirty="0" err="1"/>
              <a:t>firing</a:t>
            </a:r>
            <a:endParaRPr lang="de-CH" b="1" dirty="0"/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Net plant </a:t>
            </a:r>
            <a:r>
              <a:rPr lang="de-CH" sz="1600" b="1" dirty="0" err="1"/>
              <a:t>output</a:t>
            </a:r>
            <a:r>
              <a:rPr lang="de-CH" sz="1600" b="1" dirty="0"/>
              <a:t> up to 1587 MW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Net plant </a:t>
            </a:r>
            <a:r>
              <a:rPr lang="de-CH" sz="1600" b="1" dirty="0" err="1"/>
              <a:t>efficiency</a:t>
            </a:r>
            <a:r>
              <a:rPr lang="de-CH" sz="1600" b="1" dirty="0"/>
              <a:t> up to 56.8 %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r>
              <a:rPr lang="de-CH" b="1" dirty="0"/>
              <a:t>Performance </a:t>
            </a:r>
            <a:r>
              <a:rPr lang="de-CH" b="1" dirty="0" err="1"/>
              <a:t>with</a:t>
            </a:r>
            <a:r>
              <a:rPr lang="de-CH" b="1" dirty="0"/>
              <a:t> maximal </a:t>
            </a:r>
            <a:r>
              <a:rPr lang="de-CH" b="1" dirty="0" err="1"/>
              <a:t>duct</a:t>
            </a:r>
            <a:r>
              <a:rPr lang="de-CH" b="1" dirty="0"/>
              <a:t> </a:t>
            </a:r>
            <a:r>
              <a:rPr lang="de-CH" b="1" dirty="0" err="1"/>
              <a:t>firing</a:t>
            </a:r>
            <a:endParaRPr lang="de-CH" b="1" dirty="0"/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Net plant </a:t>
            </a:r>
            <a:r>
              <a:rPr lang="de-CH" sz="1600" b="1" dirty="0" err="1"/>
              <a:t>output</a:t>
            </a:r>
            <a:r>
              <a:rPr lang="de-CH" sz="1600" b="1" dirty="0"/>
              <a:t> up to 1844 MW (</a:t>
            </a:r>
            <a:r>
              <a:rPr lang="de-CH" sz="1600" b="1" dirty="0" err="1"/>
              <a:t>peaking</a:t>
            </a:r>
            <a:r>
              <a:rPr lang="de-CH" sz="1600" b="1" dirty="0"/>
              <a:t> power)</a:t>
            </a:r>
          </a:p>
          <a:p>
            <a:pPr marL="715963" lvl="1" indent="-2651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771900" algn="l"/>
              </a:tabLst>
            </a:pPr>
            <a:r>
              <a:rPr lang="de-CH" sz="1600" b="1" dirty="0"/>
              <a:t>Net plant </a:t>
            </a:r>
            <a:r>
              <a:rPr lang="de-CH" sz="1600" b="1" dirty="0" err="1"/>
              <a:t>efficiency</a:t>
            </a:r>
            <a:r>
              <a:rPr lang="de-CH" sz="1600" b="1" dirty="0"/>
              <a:t> </a:t>
            </a:r>
            <a:r>
              <a:rPr lang="de-CH" sz="1600" b="1" dirty="0" err="1"/>
              <a:t>reduced</a:t>
            </a:r>
            <a:r>
              <a:rPr lang="de-CH" sz="1600" b="1" dirty="0"/>
              <a:t> to 53.8 %</a:t>
            </a:r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771900" algn="l"/>
              </a:tabLst>
            </a:pPr>
            <a:endParaRPr lang="de-CH" b="1" dirty="0"/>
          </a:p>
          <a:p>
            <a:pPr marL="271463" indent="-271463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tabLst>
                <a:tab pos="3771900" algn="l"/>
              </a:tabLst>
            </a:pPr>
            <a:endParaRPr lang="de-CH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0FB98-C206-48FD-A530-E63BEF45AC3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CH" sz="2400" b="1">
                <a:solidFill>
                  <a:srgbClr val="CC0000"/>
                </a:solidFill>
              </a:rPr>
              <a:t>Summary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628775"/>
            <a:ext cx="88931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sz="2000" b="1" dirty="0">
                <a:solidFill>
                  <a:srgbClr val="0000FF"/>
                </a:solidFill>
              </a:rPr>
              <a:t>Phase 2 (up to 8 </a:t>
            </a:r>
            <a:r>
              <a:rPr lang="de-CH" sz="2000" b="1" dirty="0" err="1">
                <a:solidFill>
                  <a:srgbClr val="0000FF"/>
                </a:solidFill>
              </a:rPr>
              <a:t>F-class</a:t>
            </a:r>
            <a:r>
              <a:rPr lang="de-CH" sz="2000" b="1" dirty="0">
                <a:solidFill>
                  <a:srgbClr val="0000FF"/>
                </a:solidFill>
              </a:rPr>
              <a:t> </a:t>
            </a:r>
            <a:r>
              <a:rPr lang="de-CH" sz="2000" b="1" dirty="0" err="1">
                <a:solidFill>
                  <a:srgbClr val="0000FF"/>
                </a:solidFill>
              </a:rPr>
              <a:t>gasturbin</a:t>
            </a:r>
            <a:r>
              <a:rPr lang="de-CH" sz="2000" b="1" dirty="0">
                <a:solidFill>
                  <a:srgbClr val="0000FF"/>
                </a:solidFill>
              </a:rPr>
              <a:t> </a:t>
            </a:r>
            <a:r>
              <a:rPr lang="de-CH" sz="2000" b="1" dirty="0" err="1">
                <a:solidFill>
                  <a:srgbClr val="0000FF"/>
                </a:solidFill>
              </a:rPr>
              <a:t>installed</a:t>
            </a:r>
            <a:r>
              <a:rPr lang="de-CH" sz="2000" b="1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existing</a:t>
            </a:r>
            <a:r>
              <a:rPr lang="de-CH" b="1" dirty="0"/>
              <a:t> </a:t>
            </a:r>
            <a:r>
              <a:rPr lang="de-CH" b="1" dirty="0" err="1"/>
              <a:t>equipment</a:t>
            </a:r>
            <a:r>
              <a:rPr lang="de-CH" b="1" dirty="0"/>
              <a:t> limits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size</a:t>
            </a:r>
            <a:r>
              <a:rPr lang="de-CH" b="1" dirty="0"/>
              <a:t> of </a:t>
            </a:r>
            <a:r>
              <a:rPr lang="de-CH" b="1" dirty="0" err="1"/>
              <a:t>the</a:t>
            </a:r>
            <a:r>
              <a:rPr lang="de-CH" b="1" dirty="0"/>
              <a:t> power plant in Phase 2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b="1" u="sng" dirty="0" err="1"/>
              <a:t>Transformer</a:t>
            </a:r>
            <a:r>
              <a:rPr lang="de-CH" b="1" u="sng" dirty="0"/>
              <a:t> </a:t>
            </a:r>
            <a:r>
              <a:rPr lang="de-CH" b="1" u="sng" dirty="0" err="1"/>
              <a:t>limit</a:t>
            </a:r>
            <a:r>
              <a:rPr lang="de-CH" b="1" u="sng" dirty="0"/>
              <a:t> (1104 MW / PF=0.92)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b="1" dirty="0"/>
              <a:t>Maximal 8 </a:t>
            </a:r>
            <a:r>
              <a:rPr lang="de-CH" b="1" dirty="0" err="1"/>
              <a:t>F-class</a:t>
            </a:r>
            <a:r>
              <a:rPr lang="de-CH" b="1" dirty="0"/>
              <a:t> </a:t>
            </a:r>
            <a:r>
              <a:rPr lang="de-CH" b="1" dirty="0" err="1"/>
              <a:t>gasturbincan</a:t>
            </a:r>
            <a:r>
              <a:rPr lang="de-CH" b="1" dirty="0"/>
              <a:t> </a:t>
            </a:r>
            <a:r>
              <a:rPr lang="de-CH" b="1" dirty="0" err="1"/>
              <a:t>be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r>
              <a:rPr lang="de-CH" b="1" dirty="0"/>
              <a:t> to </a:t>
            </a:r>
            <a:r>
              <a:rPr lang="de-CH" b="1" dirty="0" err="1"/>
              <a:t>prevent</a:t>
            </a:r>
            <a:r>
              <a:rPr lang="de-CH" b="1" dirty="0"/>
              <a:t> </a:t>
            </a:r>
            <a:r>
              <a:rPr lang="de-CH" b="1" dirty="0" err="1"/>
              <a:t>overloading</a:t>
            </a:r>
            <a:r>
              <a:rPr lang="de-CH" b="1" dirty="0"/>
              <a:t> of </a:t>
            </a:r>
            <a:r>
              <a:rPr lang="de-CH" b="1" dirty="0" err="1"/>
              <a:t>step</a:t>
            </a:r>
            <a:r>
              <a:rPr lang="de-CH" b="1" dirty="0"/>
              <a:t> up </a:t>
            </a:r>
            <a:r>
              <a:rPr lang="de-CH" b="1" dirty="0" err="1"/>
              <a:t>transformer</a:t>
            </a:r>
            <a:r>
              <a:rPr lang="de-CH" b="1" dirty="0"/>
              <a:t> </a:t>
            </a:r>
          </a:p>
          <a:p>
            <a:pPr marL="447675" lvl="1" indent="-266700"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de-CH" sz="1600" b="1" dirty="0"/>
              <a:t>Net plant </a:t>
            </a:r>
            <a:r>
              <a:rPr lang="de-CH" sz="1600" b="1" dirty="0" err="1"/>
              <a:t>output</a:t>
            </a:r>
            <a:r>
              <a:rPr lang="de-CH" sz="1600" b="1" dirty="0"/>
              <a:t>  = 3160 MW</a:t>
            </a:r>
          </a:p>
          <a:p>
            <a:pPr marL="447675" lvl="1" indent="-266700"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de-CH" sz="1600" b="1" dirty="0"/>
              <a:t>Net plant </a:t>
            </a:r>
            <a:r>
              <a:rPr lang="de-CH" sz="1600" b="1" dirty="0" err="1"/>
              <a:t>efficiency</a:t>
            </a:r>
            <a:r>
              <a:rPr lang="de-CH" sz="1600" b="1" dirty="0"/>
              <a:t> &gt; 57 % </a:t>
            </a:r>
            <a:r>
              <a:rPr lang="de-CH" sz="1600" b="1" dirty="0" err="1"/>
              <a:t>over</a:t>
            </a:r>
            <a:r>
              <a:rPr lang="de-CH" sz="1600" b="1" dirty="0"/>
              <a:t> </a:t>
            </a:r>
            <a:r>
              <a:rPr lang="de-CH" sz="1600" b="1" dirty="0" err="1"/>
              <a:t>wide</a:t>
            </a:r>
            <a:r>
              <a:rPr lang="de-CH" sz="1600" b="1" dirty="0"/>
              <a:t> </a:t>
            </a:r>
            <a:r>
              <a:rPr lang="de-CH" sz="1600" b="1" dirty="0" err="1"/>
              <a:t>operation</a:t>
            </a:r>
            <a:r>
              <a:rPr lang="de-CH" sz="1600" b="1" dirty="0"/>
              <a:t> </a:t>
            </a:r>
            <a:r>
              <a:rPr lang="de-CH" sz="1600" b="1" dirty="0" err="1"/>
              <a:t>range</a:t>
            </a:r>
            <a:r>
              <a:rPr lang="de-CH" sz="1600" b="1" dirty="0"/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b="1" u="sng" dirty="0"/>
              <a:t>Generator </a:t>
            </a:r>
            <a:r>
              <a:rPr lang="de-CH" b="1" u="sng" dirty="0" err="1"/>
              <a:t>limit</a:t>
            </a:r>
            <a:r>
              <a:rPr lang="de-CH" b="1" u="sng" dirty="0"/>
              <a:t> (1635 MVA / </a:t>
            </a:r>
            <a:r>
              <a:rPr lang="de-CH" b="1" u="sng" dirty="0">
                <a:solidFill>
                  <a:srgbClr val="FF0000"/>
                </a:solidFill>
              </a:rPr>
              <a:t>PF=0.824</a:t>
            </a:r>
            <a:r>
              <a:rPr lang="de-CH" b="1" u="sng" dirty="0"/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de-CH" b="1" dirty="0"/>
              <a:t>Maximal 8 </a:t>
            </a:r>
            <a:r>
              <a:rPr lang="de-CH" b="1" dirty="0" err="1"/>
              <a:t>F-class</a:t>
            </a:r>
            <a:r>
              <a:rPr lang="de-CH" b="1" dirty="0"/>
              <a:t> </a:t>
            </a:r>
            <a:r>
              <a:rPr lang="de-CH" b="1" dirty="0" err="1"/>
              <a:t>gasturbin</a:t>
            </a:r>
            <a:r>
              <a:rPr lang="de-CH" b="1" dirty="0"/>
              <a:t> </a:t>
            </a:r>
            <a:r>
              <a:rPr lang="de-CH" b="1" dirty="0" err="1"/>
              <a:t>can</a:t>
            </a:r>
            <a:r>
              <a:rPr lang="de-CH" b="1" dirty="0"/>
              <a:t> </a:t>
            </a:r>
            <a:r>
              <a:rPr lang="de-CH" b="1" dirty="0" err="1"/>
              <a:t>be</a:t>
            </a:r>
            <a:r>
              <a:rPr lang="de-CH" b="1" dirty="0"/>
              <a:t> </a:t>
            </a:r>
            <a:r>
              <a:rPr lang="de-CH" b="1" dirty="0" err="1"/>
              <a:t>installed</a:t>
            </a:r>
            <a:r>
              <a:rPr lang="de-CH" b="1" dirty="0"/>
              <a:t> to </a:t>
            </a:r>
            <a:r>
              <a:rPr lang="de-CH" b="1" dirty="0" err="1"/>
              <a:t>prevent</a:t>
            </a:r>
            <a:r>
              <a:rPr lang="de-CH" b="1" dirty="0"/>
              <a:t> </a:t>
            </a:r>
            <a:r>
              <a:rPr lang="de-CH" b="1" dirty="0" err="1"/>
              <a:t>overloading</a:t>
            </a:r>
            <a:r>
              <a:rPr lang="de-CH" b="1" dirty="0"/>
              <a:t> of </a:t>
            </a:r>
            <a:r>
              <a:rPr lang="de-CH" b="1" dirty="0" err="1"/>
              <a:t>steam</a:t>
            </a:r>
            <a:r>
              <a:rPr lang="de-CH" b="1" dirty="0"/>
              <a:t> </a:t>
            </a:r>
            <a:r>
              <a:rPr lang="de-CH" b="1" dirty="0" err="1"/>
              <a:t>turbine</a:t>
            </a:r>
            <a:r>
              <a:rPr lang="de-CH" b="1" dirty="0"/>
              <a:t> </a:t>
            </a:r>
            <a:r>
              <a:rPr lang="de-CH" b="1" dirty="0" err="1"/>
              <a:t>generator</a:t>
            </a:r>
            <a:r>
              <a:rPr lang="de-CH" b="1" dirty="0"/>
              <a:t> </a:t>
            </a:r>
            <a:r>
              <a:rPr lang="de-CH" b="1" dirty="0">
                <a:solidFill>
                  <a:schemeClr val="bg1"/>
                </a:solidFill>
              </a:rPr>
              <a:t>(</a:t>
            </a:r>
            <a:r>
              <a:rPr lang="de-CH" b="1" dirty="0" err="1">
                <a:solidFill>
                  <a:schemeClr val="bg1"/>
                </a:solidFill>
              </a:rPr>
              <a:t>requires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new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step</a:t>
            </a:r>
            <a:r>
              <a:rPr lang="de-CH" b="1" dirty="0">
                <a:solidFill>
                  <a:schemeClr val="bg1"/>
                </a:solidFill>
              </a:rPr>
              <a:t> up </a:t>
            </a:r>
            <a:r>
              <a:rPr lang="de-CH" b="1" dirty="0" err="1">
                <a:solidFill>
                  <a:schemeClr val="bg1"/>
                </a:solidFill>
              </a:rPr>
              <a:t>transformer</a:t>
            </a:r>
            <a:r>
              <a:rPr lang="de-CH" b="1" dirty="0">
                <a:solidFill>
                  <a:schemeClr val="bg1"/>
                </a:solidFill>
              </a:rPr>
              <a:t>) </a:t>
            </a:r>
          </a:p>
          <a:p>
            <a:pPr marL="447675" lvl="1" indent="-266700"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de-CH" sz="1600" b="1" dirty="0"/>
              <a:t>Net plant </a:t>
            </a:r>
            <a:r>
              <a:rPr lang="de-CH" sz="1600" b="1" dirty="0" err="1"/>
              <a:t>output</a:t>
            </a:r>
            <a:r>
              <a:rPr lang="de-CH" sz="1600" b="1" dirty="0"/>
              <a:t>  = 3952 MW</a:t>
            </a:r>
          </a:p>
          <a:p>
            <a:pPr marL="447675" lvl="1" indent="-266700"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de-CH" sz="1600" b="1" dirty="0"/>
              <a:t>Net plant </a:t>
            </a:r>
            <a:r>
              <a:rPr lang="de-CH" sz="1600" b="1" dirty="0" err="1"/>
              <a:t>efficiency</a:t>
            </a:r>
            <a:r>
              <a:rPr lang="de-CH" sz="1600" b="1" dirty="0"/>
              <a:t> &gt; 57 % </a:t>
            </a:r>
            <a:r>
              <a:rPr lang="de-CH" sz="1600" b="1" dirty="0" err="1"/>
              <a:t>over</a:t>
            </a:r>
            <a:r>
              <a:rPr lang="de-CH" sz="1600" b="1" dirty="0"/>
              <a:t> </a:t>
            </a:r>
            <a:r>
              <a:rPr lang="de-CH" sz="1600" b="1" dirty="0" err="1"/>
              <a:t>wide</a:t>
            </a:r>
            <a:r>
              <a:rPr lang="de-CH" sz="1600" b="1" dirty="0"/>
              <a:t> </a:t>
            </a:r>
            <a:r>
              <a:rPr lang="de-CH" sz="1600" b="1" dirty="0" err="1"/>
              <a:t>operation</a:t>
            </a:r>
            <a:r>
              <a:rPr lang="de-CH" sz="1600" b="1" dirty="0"/>
              <a:t> </a:t>
            </a:r>
            <a:r>
              <a:rPr lang="de-CH" sz="1600" b="1" dirty="0" err="1"/>
              <a:t>range</a:t>
            </a:r>
            <a:r>
              <a:rPr lang="de-CH" sz="1600" b="1" dirty="0"/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None/>
            </a:pPr>
            <a:endParaRPr lang="de-CH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91264" cy="4691063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9" name="Rechteck 8"/>
          <p:cNvSpPr/>
          <p:nvPr/>
        </p:nvSpPr>
        <p:spPr>
          <a:xfrm>
            <a:off x="3331917" y="908720"/>
            <a:ext cx="248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/>
              <a:t>Heatbalance</a:t>
            </a:r>
            <a:r>
              <a:rPr lang="de-CH" b="1" dirty="0"/>
              <a:t> Phase 1</a:t>
            </a:r>
            <a:endParaRPr lang="de-CH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8784976" cy="5256584"/>
          </a:xfrm>
        </p:spPr>
        <p:txBody>
          <a:bodyPr/>
          <a:lstStyle/>
          <a:p>
            <a:r>
              <a:rPr lang="de-CH" sz="1600" b="1" dirty="0"/>
              <a:t>				</a:t>
            </a:r>
            <a:r>
              <a:rPr lang="de-CH" sz="1600" b="1" dirty="0" err="1"/>
              <a:t>Heatbalance</a:t>
            </a:r>
            <a:r>
              <a:rPr lang="de-CH" sz="1600" b="1" dirty="0"/>
              <a:t> Phase 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9E1D2-1DCA-4D4F-9DD1-D6F57EF047A5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8313" y="1628775"/>
            <a:ext cx="7991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30000"/>
              </a:spcAft>
              <a:tabLst>
                <a:tab pos="3494088" algn="l"/>
                <a:tab pos="3856038" algn="l"/>
                <a:tab pos="4662488" algn="l"/>
              </a:tabLst>
            </a:pPr>
            <a:r>
              <a:rPr lang="de-CH" sz="2000" b="1"/>
              <a:t>The steam turbine with the following technical data will be integrated in a new combined cycle power plant </a:t>
            </a:r>
            <a:endParaRPr lang="en-US" sz="2000" b="1"/>
          </a:p>
          <a:p>
            <a:pPr>
              <a:spcBef>
                <a:spcPct val="20000"/>
              </a:spcBef>
              <a:spcAft>
                <a:spcPct val="30000"/>
              </a:spcAft>
              <a:tabLst>
                <a:tab pos="3494088" algn="l"/>
                <a:tab pos="3856038" algn="l"/>
                <a:tab pos="4662488" algn="l"/>
              </a:tabLst>
            </a:pPr>
            <a:r>
              <a:rPr lang="en-US" sz="2000" b="1"/>
              <a:t>Technical data of the steam turbine: </a:t>
            </a:r>
          </a:p>
          <a:p>
            <a:pPr marL="447675" lvl="1" indent="-266700">
              <a:spcBef>
                <a:spcPct val="3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HP-steam flow   	=	2021	kg/s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HP-steam pressure   	=	</a:t>
            </a:r>
            <a:r>
              <a:rPr lang="en-US" sz="1600" b="1">
                <a:solidFill>
                  <a:srgbClr val="FF0000"/>
                </a:solidFill>
              </a:rPr>
              <a:t>67.2	bar(a)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HP-steam temperature	=	</a:t>
            </a:r>
            <a:r>
              <a:rPr lang="en-US" sz="1600" b="1">
                <a:solidFill>
                  <a:srgbClr val="FF0000"/>
                </a:solidFill>
              </a:rPr>
              <a:t>311	°C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de-CH" sz="1600" b="1"/>
              <a:t>Pressure at LP-inlet	=	9.8	bar(a)</a:t>
            </a:r>
            <a:endParaRPr lang="en-US" sz="1600" b="1"/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Temperature at LP-inlet	= 	256	°C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de-CH" sz="1600" b="1"/>
              <a:t>LP-exhaust stem flow	=	</a:t>
            </a:r>
            <a:r>
              <a:rPr lang="de-CH" sz="1600" b="1">
                <a:solidFill>
                  <a:srgbClr val="FF0000"/>
                </a:solidFill>
              </a:rPr>
              <a:t>1120	kg/s</a:t>
            </a:r>
            <a:endParaRPr lang="en-US" sz="1600" b="1">
              <a:solidFill>
                <a:srgbClr val="FF0000"/>
              </a:solidFill>
            </a:endParaRP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Condenser pressure	=	0.103	bar(a)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Turbine generator speed 	=	1500 	1/min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Output at generator terminals 	=	</a:t>
            </a:r>
            <a:r>
              <a:rPr lang="en-US" sz="1600" b="1">
                <a:solidFill>
                  <a:srgbClr val="FF0000"/>
                </a:solidFill>
              </a:rPr>
              <a:t>1308	MW 	(PF = 0.8)</a:t>
            </a:r>
          </a:p>
          <a:p>
            <a:pPr marL="447675" lvl="1" indent="-266700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tabLst>
                <a:tab pos="3494088" algn="l"/>
                <a:tab pos="3856038" algn="l"/>
                <a:tab pos="4662488" algn="l"/>
              </a:tabLst>
            </a:pPr>
            <a:r>
              <a:rPr lang="en-US" sz="1600" b="1"/>
              <a:t>Generator capacity	=	1635	MVA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Introduction  </a:t>
            </a:r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A2CE7-CDD8-4BCF-8DE2-8D34D168FA08}" type="slidenum">
              <a:rPr lang="en-US"/>
              <a:pPr/>
              <a:t>4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1628775"/>
            <a:ext cx="8280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</a:pPr>
            <a:r>
              <a:rPr lang="en-US" sz="2000" b="1"/>
              <a:t>Study performed in 2011:</a:t>
            </a:r>
            <a:r>
              <a:rPr lang="en-US" b="1"/>
              <a:t> </a:t>
            </a:r>
          </a:p>
          <a:p>
            <a:pPr marL="271463" indent="-271463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b="1"/>
              <a:t>To present several options for the utilization of a used steam turbine + some other equipment in new gas fired combined cycle or steam power plant </a:t>
            </a:r>
          </a:p>
          <a:p>
            <a:pPr marL="271463" indent="-271463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b="1"/>
              <a:t>The Study should help to find the optimal solution with respect to technical and economical aspects</a:t>
            </a:r>
          </a:p>
          <a:p>
            <a:pPr marL="271463" indent="-271463"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b="1"/>
              <a:t>The economical evaluation showed, that the existing equipment used in a Triple Pressure Reheat Cycle (Option 5) with F-class gas turbines is the most benefical solution</a:t>
            </a:r>
            <a:endParaRPr lang="en-GB" b="1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Introduction  </a:t>
            </a:r>
            <a:endParaRPr lang="en-US" sz="2400" b="1">
              <a:solidFill>
                <a:srgbClr val="CC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688" y="4437063"/>
            <a:ext cx="37353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8DECB2-8CE6-4B39-8F59-6048533AA4AF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1916113"/>
            <a:ext cx="8280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</a:pPr>
            <a:r>
              <a:rPr lang="en-US" sz="2400" b="1" dirty="0"/>
              <a:t>Situation July 2012, Decision made by 3Y: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sz="2000" b="1" dirty="0"/>
              <a:t>To use F-class gas turbines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2000" b="1" dirty="0" err="1"/>
              <a:t>Cycle</a:t>
            </a:r>
            <a:r>
              <a:rPr lang="de-CH" sz="2000" b="1" dirty="0"/>
              <a:t>: </a:t>
            </a:r>
            <a:r>
              <a:rPr lang="de-CH" sz="2000" b="1" dirty="0" err="1"/>
              <a:t>designed</a:t>
            </a:r>
            <a:r>
              <a:rPr lang="de-CH" sz="2000" b="1" dirty="0"/>
              <a:t> as </a:t>
            </a:r>
            <a:r>
              <a:rPr lang="de-CH" sz="2000" b="1" dirty="0" err="1"/>
              <a:t>Triple</a:t>
            </a:r>
            <a:r>
              <a:rPr lang="de-CH" sz="2000" b="1" dirty="0"/>
              <a:t> </a:t>
            </a:r>
            <a:r>
              <a:rPr lang="de-CH" sz="2000" b="1" dirty="0" err="1"/>
              <a:t>Pressure</a:t>
            </a:r>
            <a:r>
              <a:rPr lang="de-CH" sz="2000" b="1" dirty="0"/>
              <a:t> </a:t>
            </a:r>
            <a:r>
              <a:rPr lang="de-CH" sz="2000" b="1" dirty="0" err="1"/>
              <a:t>Reheat</a:t>
            </a:r>
            <a:r>
              <a:rPr lang="de-CH" sz="2000" b="1" dirty="0"/>
              <a:t> </a:t>
            </a:r>
            <a:r>
              <a:rPr lang="de-CH" sz="2000" b="1" dirty="0" err="1"/>
              <a:t>cycle</a:t>
            </a:r>
            <a:endParaRPr lang="en-US" sz="2000" b="1" dirty="0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sz="2000" b="1" dirty="0"/>
              <a:t>Phase construction:</a:t>
            </a:r>
          </a:p>
          <a:p>
            <a:pPr marL="715963" lvl="1" indent="-265113"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b="1" dirty="0"/>
              <a:t>Phase 1: Installation of 4 gas turbines, HRSG’s together with the modified steam turbine and all other required components</a:t>
            </a:r>
          </a:p>
          <a:p>
            <a:pPr marL="715963" lvl="1" indent="-265113"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b="1" dirty="0"/>
              <a:t>Phase 2: Installation of additional 4 gas turbines with HRSG’s, connected to the cycle of Phase 1 </a:t>
            </a:r>
            <a:r>
              <a:rPr lang="en-US" b="1" dirty="0">
                <a:solidFill>
                  <a:schemeClr val="bg1"/>
                </a:solidFill>
              </a:rPr>
              <a:t>Total 8 </a:t>
            </a:r>
            <a:r>
              <a:rPr lang="en-US" b="1" dirty="0" err="1">
                <a:solidFill>
                  <a:schemeClr val="bg1"/>
                </a:solidFill>
              </a:rPr>
              <a:t>gasturbines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Introduction  </a:t>
            </a:r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3BF10-C773-4161-8398-49D44B0328BD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435600" y="1557338"/>
            <a:ext cx="36004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30000"/>
              </a:spcBef>
            </a:pPr>
            <a:r>
              <a:rPr lang="en-US" sz="2000" b="1"/>
              <a:t>Typical 3PRH-Cycle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b="1"/>
              <a:t>GT connected to HRSG</a:t>
            </a:r>
            <a:r>
              <a:rPr lang="de-CH" b="1"/>
              <a:t>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b="1"/>
              <a:t>HRSG (3 pressure levels) 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en-US" b="1"/>
              <a:t>Steam turbine with</a:t>
            </a:r>
          </a:p>
          <a:p>
            <a:pPr marL="622300" lvl="1" indent="-171450"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1600" b="1"/>
              <a:t>New HP-turbine</a:t>
            </a:r>
          </a:p>
          <a:p>
            <a:pPr marL="622300" lvl="1" indent="-171450"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CH" sz="1600" b="1"/>
              <a:t>Retrofitted IP-Turbine</a:t>
            </a:r>
          </a:p>
          <a:p>
            <a:pPr marL="622300" lvl="1" indent="-171450"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CH" sz="1600" b="1"/>
              <a:t>LP-turbine as it is</a:t>
            </a:r>
          </a:p>
          <a:p>
            <a:pPr marL="622300" lvl="1" indent="-171450"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CH" sz="1600" b="1"/>
              <a:t>New HP-, RH- and LP-valves</a:t>
            </a:r>
            <a:r>
              <a:rPr lang="de-CH" b="1"/>
              <a:t> </a:t>
            </a:r>
            <a:endParaRPr lang="en-US" b="1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1600" b="1"/>
              <a:t>Generator as it is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1600" b="1"/>
              <a:t>New Condenser</a:t>
            </a:r>
            <a:endParaRPr lang="en-US" sz="1600" b="1"/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1600" b="1"/>
              <a:t>Modified Deaerator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1600" b="1"/>
              <a:t>New pumps</a:t>
            </a:r>
          </a:p>
          <a:p>
            <a:pPr marL="271463" indent="-271463"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CH" sz="1600" b="1"/>
              <a:t>New piping</a:t>
            </a:r>
            <a:endParaRPr lang="en-US" sz="2000" b="1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Triple Pressure Reheat Cycle (3PRH)</a:t>
            </a:r>
            <a:endParaRPr lang="en-US" sz="2400" b="1">
              <a:solidFill>
                <a:srgbClr val="CC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5184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13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B9127-316E-48B3-9D1F-E289A6C1274F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Arrangement </a:t>
            </a:r>
            <a:r>
              <a:rPr lang="de-CH" sz="2000" b="1">
                <a:solidFill>
                  <a:srgbClr val="CC0000"/>
                </a:solidFill>
              </a:rPr>
              <a:t>(Phase 1)</a:t>
            </a:r>
            <a:endParaRPr lang="en-US" sz="2000" b="1">
              <a:solidFill>
                <a:srgbClr val="CC0000"/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68313" y="1268413"/>
            <a:ext cx="8237537" cy="5113337"/>
            <a:chOff x="540" y="232"/>
            <a:chExt cx="5189" cy="3431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540" y="232"/>
              <a:ext cx="5188" cy="34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97" y="232"/>
              <a:ext cx="5132" cy="3373"/>
              <a:chOff x="597" y="232"/>
              <a:chExt cx="5132" cy="3373"/>
            </a:xfrm>
          </p:grpSpPr>
          <p:grpSp>
            <p:nvGrpSpPr>
              <p:cNvPr id="9224" name="Group 8"/>
              <p:cNvGrpSpPr>
                <a:grpSpLocks/>
              </p:cNvGrpSpPr>
              <p:nvPr/>
            </p:nvGrpSpPr>
            <p:grpSpPr bwMode="auto">
              <a:xfrm>
                <a:off x="5161" y="2897"/>
                <a:ext cx="114" cy="539"/>
                <a:chOff x="5133" y="2897"/>
                <a:chExt cx="114" cy="539"/>
              </a:xfrm>
            </p:grpSpPr>
            <p:sp>
              <p:nvSpPr>
                <p:cNvPr id="9225" name="Arc 9"/>
                <p:cNvSpPr>
                  <a:spLocks/>
                </p:cNvSpPr>
                <p:nvPr/>
              </p:nvSpPr>
              <p:spPr bwMode="auto">
                <a:xfrm flipV="1">
                  <a:off x="5133" y="3322"/>
                  <a:ext cx="114" cy="114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246" y="2897"/>
                  <a:ext cx="0" cy="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 flipV="1">
                <a:off x="5416" y="2897"/>
                <a:ext cx="0" cy="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 flipV="1">
                <a:off x="5442" y="507"/>
                <a:ext cx="0" cy="109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 flipH="1" flipV="1">
                <a:off x="3574" y="2897"/>
                <a:ext cx="1" cy="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 flipV="1">
                <a:off x="4198" y="1224"/>
                <a:ext cx="114" cy="1220"/>
                <a:chOff x="3687" y="2103"/>
                <a:chExt cx="114" cy="1220"/>
              </a:xfrm>
            </p:grpSpPr>
            <p:sp>
              <p:nvSpPr>
                <p:cNvPr id="9231" name="Arc 15"/>
                <p:cNvSpPr>
                  <a:spLocks/>
                </p:cNvSpPr>
                <p:nvPr/>
              </p:nvSpPr>
              <p:spPr bwMode="auto">
                <a:xfrm flipV="1">
                  <a:off x="3687" y="3209"/>
                  <a:ext cx="114" cy="114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auto">
                <a:xfrm>
                  <a:off x="3800" y="2103"/>
                  <a:ext cx="0" cy="11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 flipH="1" flipV="1">
                <a:off x="4453" y="629"/>
                <a:ext cx="1" cy="26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234" name="Group 18"/>
              <p:cNvGrpSpPr>
                <a:grpSpLocks/>
              </p:cNvGrpSpPr>
              <p:nvPr/>
            </p:nvGrpSpPr>
            <p:grpSpPr bwMode="auto">
              <a:xfrm>
                <a:off x="4198" y="2216"/>
                <a:ext cx="114" cy="1220"/>
                <a:chOff x="3687" y="2103"/>
                <a:chExt cx="114" cy="1220"/>
              </a:xfrm>
            </p:grpSpPr>
            <p:sp>
              <p:nvSpPr>
                <p:cNvPr id="9235" name="Arc 19"/>
                <p:cNvSpPr>
                  <a:spLocks/>
                </p:cNvSpPr>
                <p:nvPr/>
              </p:nvSpPr>
              <p:spPr bwMode="auto">
                <a:xfrm flipV="1">
                  <a:off x="3687" y="3209"/>
                  <a:ext cx="114" cy="114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800" y="2103"/>
                  <a:ext cx="0" cy="11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237" name="Line 21"/>
              <p:cNvSpPr>
                <a:spLocks noChangeShapeType="1"/>
              </p:cNvSpPr>
              <p:nvPr/>
            </p:nvSpPr>
            <p:spPr bwMode="auto">
              <a:xfrm flipV="1">
                <a:off x="4509" y="317"/>
                <a:ext cx="1" cy="79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238" name="Group 22"/>
              <p:cNvGrpSpPr>
                <a:grpSpLocks/>
              </p:cNvGrpSpPr>
              <p:nvPr/>
            </p:nvGrpSpPr>
            <p:grpSpPr bwMode="auto">
              <a:xfrm>
                <a:off x="1985" y="1229"/>
                <a:ext cx="558" cy="2071"/>
                <a:chOff x="2353" y="1116"/>
                <a:chExt cx="558" cy="2071"/>
              </a:xfrm>
            </p:grpSpPr>
            <p:pic>
              <p:nvPicPr>
                <p:cNvPr id="9239" name="Picture 23" descr="scan000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8343" t="28781" r="51161" b="11737"/>
                <a:stretch>
                  <a:fillRect/>
                </a:stretch>
              </p:blipFill>
              <p:spPr bwMode="auto">
                <a:xfrm>
                  <a:off x="2384" y="1162"/>
                  <a:ext cx="527" cy="2025"/>
                </a:xfrm>
                <a:prstGeom prst="rect">
                  <a:avLst/>
                </a:prstGeom>
                <a:noFill/>
              </p:spPr>
            </p:pic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353" y="1116"/>
                  <a:ext cx="175" cy="10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9241" name="Text Box 25"/>
              <p:cNvSpPr txBox="1">
                <a:spLocks noChangeArrowheads="1"/>
              </p:cNvSpPr>
              <p:nvPr/>
            </p:nvSpPr>
            <p:spPr bwMode="auto">
              <a:xfrm>
                <a:off x="5054" y="408"/>
                <a:ext cx="33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22</a:t>
                </a:r>
                <a:endParaRPr lang="en-US" sz="800" b="1"/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>
                <a:off x="3984" y="543"/>
                <a:ext cx="53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43" name="Text Box 27"/>
              <p:cNvSpPr txBox="1">
                <a:spLocks noChangeArrowheads="1"/>
              </p:cNvSpPr>
              <p:nvPr/>
            </p:nvSpPr>
            <p:spPr bwMode="auto">
              <a:xfrm>
                <a:off x="3984" y="402"/>
                <a:ext cx="53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38 m</a:t>
                </a:r>
                <a:endParaRPr lang="en-US" sz="800" b="1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>
                <a:off x="4519" y="543"/>
                <a:ext cx="46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2912" y="2919"/>
                <a:ext cx="553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3186" y="544"/>
                <a:ext cx="80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47" name="Text Box 31"/>
              <p:cNvSpPr txBox="1">
                <a:spLocks noChangeArrowheads="1"/>
              </p:cNvSpPr>
              <p:nvPr/>
            </p:nvSpPr>
            <p:spPr bwMode="auto">
              <a:xfrm>
                <a:off x="3330" y="395"/>
                <a:ext cx="5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40m</a:t>
                </a:r>
                <a:endParaRPr lang="en-US" sz="800" b="1"/>
              </a:p>
            </p:txBody>
          </p:sp>
          <p:pic>
            <p:nvPicPr>
              <p:cNvPr id="9248" name="Picture 32" descr="scan00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8343" t="28781" r="51161" b="11737"/>
              <a:stretch>
                <a:fillRect/>
              </a:stretch>
            </p:blipFill>
            <p:spPr bwMode="auto">
              <a:xfrm>
                <a:off x="3634" y="1275"/>
                <a:ext cx="527" cy="2029"/>
              </a:xfrm>
              <a:prstGeom prst="rect">
                <a:avLst/>
              </a:prstGeom>
              <a:noFill/>
            </p:spPr>
          </p:pic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3586" y="2079"/>
                <a:ext cx="164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3586" y="2079"/>
                <a:ext cx="163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4132" y="2070"/>
                <a:ext cx="162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/>
            </p:nvSpPr>
            <p:spPr bwMode="auto">
              <a:xfrm>
                <a:off x="3954" y="2892"/>
                <a:ext cx="16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/>
            </p:nvSpPr>
            <p:spPr bwMode="auto">
              <a:xfrm>
                <a:off x="3603" y="1229"/>
                <a:ext cx="175" cy="10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3740" y="3221"/>
                <a:ext cx="18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200" b="1"/>
                  <a:t>4</a:t>
                </a:r>
                <a:endParaRPr lang="en-US" sz="1200" b="1"/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/>
            </p:nvSpPr>
            <p:spPr bwMode="auto">
              <a:xfrm>
                <a:off x="3950" y="3021"/>
                <a:ext cx="165" cy="3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 flipH="1">
                <a:off x="3641" y="2904"/>
                <a:ext cx="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 flipV="1">
                <a:off x="3181" y="483"/>
                <a:ext cx="0" cy="83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983" y="480"/>
                <a:ext cx="0" cy="8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/>
            </p:nvSpPr>
            <p:spPr bwMode="auto">
              <a:xfrm>
                <a:off x="2573" y="538"/>
                <a:ext cx="121" cy="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60" name="Line 44"/>
              <p:cNvSpPr>
                <a:spLocks noChangeShapeType="1"/>
              </p:cNvSpPr>
              <p:nvPr/>
            </p:nvSpPr>
            <p:spPr bwMode="auto">
              <a:xfrm>
                <a:off x="4979" y="544"/>
                <a:ext cx="46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4591" y="409"/>
                <a:ext cx="33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22 m</a:t>
                </a:r>
                <a:endParaRPr lang="en-US" sz="800" b="1"/>
              </a:p>
            </p:txBody>
          </p:sp>
          <p:grpSp>
            <p:nvGrpSpPr>
              <p:cNvPr id="9262" name="Group 46"/>
              <p:cNvGrpSpPr>
                <a:grpSpLocks/>
              </p:cNvGrpSpPr>
              <p:nvPr/>
            </p:nvGrpSpPr>
            <p:grpSpPr bwMode="auto">
              <a:xfrm>
                <a:off x="4483" y="799"/>
                <a:ext cx="958" cy="2091"/>
                <a:chOff x="4487" y="1111"/>
                <a:chExt cx="958" cy="2091"/>
              </a:xfrm>
            </p:grpSpPr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509" y="1111"/>
                  <a:ext cx="936" cy="209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pic>
              <p:nvPicPr>
                <p:cNvPr id="9264" name="Picture 48" descr="scan000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4703" t="43048" r="47581" b="22298"/>
                <a:stretch>
                  <a:fillRect/>
                </a:stretch>
              </p:blipFill>
              <p:spPr bwMode="auto">
                <a:xfrm>
                  <a:off x="4768" y="1629"/>
                  <a:ext cx="464" cy="1189"/>
                </a:xfrm>
                <a:prstGeom prst="rect">
                  <a:avLst/>
                </a:prstGeom>
                <a:noFill/>
              </p:spPr>
            </p:pic>
            <p:sp>
              <p:nvSpPr>
                <p:cNvPr id="9265" name="Text Box 49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4487" y="1719"/>
                  <a:ext cx="383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CH" sz="800" b="1"/>
                    <a:t>IP</a:t>
                  </a:r>
                  <a:endParaRPr lang="en-US" sz="800" b="1"/>
                </a:p>
              </p:txBody>
            </p:sp>
            <p:sp>
              <p:nvSpPr>
                <p:cNvPr id="9266" name="Text Box 50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4492" y="2197"/>
                  <a:ext cx="373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CH" sz="800" b="1"/>
                    <a:t>LP1, 2</a:t>
                  </a:r>
                  <a:endParaRPr lang="en-US" sz="800" b="1"/>
                </a:p>
              </p:txBody>
            </p:sp>
            <p:sp>
              <p:nvSpPr>
                <p:cNvPr id="9267" name="AutoShape 51"/>
                <p:cNvSpPr>
                  <a:spLocks noChangeArrowheads="1"/>
                </p:cNvSpPr>
                <p:nvPr/>
              </p:nvSpPr>
              <p:spPr bwMode="auto">
                <a:xfrm>
                  <a:off x="4546" y="1920"/>
                  <a:ext cx="33" cy="2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562" y="1888"/>
                  <a:ext cx="0" cy="31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9269" name="Text 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4526" y="1463"/>
                  <a:ext cx="32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CH" sz="800" b="1"/>
                    <a:t>HP</a:t>
                  </a:r>
                  <a:endParaRPr lang="en-US" sz="800" b="1"/>
                </a:p>
              </p:txBody>
            </p:sp>
            <p:pic>
              <p:nvPicPr>
                <p:cNvPr id="9270" name="Picture 54" descr="scan000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4703" t="43048" r="47581" b="48210"/>
                <a:stretch>
                  <a:fillRect/>
                </a:stretch>
              </p:blipFill>
              <p:spPr bwMode="auto">
                <a:xfrm>
                  <a:off x="4783" y="1395"/>
                  <a:ext cx="428" cy="3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9271" name="Group 55"/>
                <p:cNvGrpSpPr>
                  <a:grpSpLocks/>
                </p:cNvGrpSpPr>
                <p:nvPr/>
              </p:nvGrpSpPr>
              <p:grpSpPr bwMode="auto">
                <a:xfrm>
                  <a:off x="4566" y="1168"/>
                  <a:ext cx="813" cy="101"/>
                  <a:chOff x="4575" y="1019"/>
                  <a:chExt cx="813" cy="101"/>
                </a:xfrm>
              </p:grpSpPr>
              <p:grpSp>
                <p:nvGrpSpPr>
                  <p:cNvPr id="92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605" y="1019"/>
                    <a:ext cx="742" cy="101"/>
                    <a:chOff x="2598" y="1102"/>
                    <a:chExt cx="652" cy="126"/>
                  </a:xfrm>
                </p:grpSpPr>
                <p:sp>
                  <p:nvSpPr>
                    <p:cNvPr id="9273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8" y="1102"/>
                      <a:ext cx="652" cy="126"/>
                    </a:xfrm>
                    <a:prstGeom prst="roundRect">
                      <a:avLst>
                        <a:gd name="adj" fmla="val 37500"/>
                      </a:avLst>
                    </a:prstGeom>
                    <a:solidFill>
                      <a:srgbClr val="DDDDDD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927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6" y="1104"/>
                      <a:ext cx="0" cy="122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9275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7" y="1102"/>
                      <a:ext cx="0" cy="122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  <p:sp>
                <p:nvSpPr>
                  <p:cNvPr id="9276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982" y="660"/>
                    <a:ext cx="0" cy="81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4981" y="501"/>
                <a:ext cx="0" cy="113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278" name="Group 62"/>
              <p:cNvGrpSpPr>
                <a:grpSpLocks/>
              </p:cNvGrpSpPr>
              <p:nvPr/>
            </p:nvGrpSpPr>
            <p:grpSpPr bwMode="auto">
              <a:xfrm>
                <a:off x="2366" y="394"/>
                <a:ext cx="806" cy="918"/>
                <a:chOff x="3662" y="395"/>
                <a:chExt cx="806" cy="918"/>
              </a:xfrm>
            </p:grpSpPr>
            <p:sp>
              <p:nvSpPr>
                <p:cNvPr id="9279" name="Line 63"/>
                <p:cNvSpPr>
                  <a:spLocks noChangeShapeType="1"/>
                </p:cNvSpPr>
                <p:nvPr/>
              </p:nvSpPr>
              <p:spPr bwMode="auto">
                <a:xfrm>
                  <a:off x="3667" y="544"/>
                  <a:ext cx="80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928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811" y="395"/>
                  <a:ext cx="53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CH" sz="800" b="1"/>
                    <a:t>40 m</a:t>
                  </a:r>
                  <a:endParaRPr lang="en-US" sz="800" b="1"/>
                </a:p>
              </p:txBody>
            </p:sp>
            <p:sp>
              <p:nvSpPr>
                <p:cNvPr id="928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662" y="483"/>
                  <a:ext cx="0" cy="83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>
                <a:off x="1560" y="544"/>
                <a:ext cx="80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83" name="Text Box 67"/>
              <p:cNvSpPr txBox="1">
                <a:spLocks noChangeArrowheads="1"/>
              </p:cNvSpPr>
              <p:nvPr/>
            </p:nvSpPr>
            <p:spPr bwMode="auto">
              <a:xfrm>
                <a:off x="1704" y="395"/>
                <a:ext cx="5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40 m</a:t>
                </a:r>
                <a:endParaRPr lang="en-US" sz="800" b="1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555" y="483"/>
                <a:ext cx="0" cy="83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pic>
            <p:nvPicPr>
              <p:cNvPr id="9285" name="Picture 69" descr="scan000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8343" t="28781" r="51161" b="11737"/>
              <a:stretch>
                <a:fillRect/>
              </a:stretch>
            </p:blipFill>
            <p:spPr bwMode="auto">
              <a:xfrm>
                <a:off x="2833" y="1272"/>
                <a:ext cx="527" cy="2025"/>
              </a:xfrm>
              <a:prstGeom prst="rect">
                <a:avLst/>
              </a:prstGeom>
              <a:noFill/>
            </p:spPr>
          </p:pic>
          <p:sp>
            <p:nvSpPr>
              <p:cNvPr id="9286" name="Rectangle 70"/>
              <p:cNvSpPr>
                <a:spLocks noChangeArrowheads="1"/>
              </p:cNvSpPr>
              <p:nvPr/>
            </p:nvSpPr>
            <p:spPr bwMode="auto">
              <a:xfrm>
                <a:off x="2785" y="2074"/>
                <a:ext cx="164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/>
            </p:nvSpPr>
            <p:spPr bwMode="auto">
              <a:xfrm>
                <a:off x="2785" y="2074"/>
                <a:ext cx="163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/>
            </p:nvSpPr>
            <p:spPr bwMode="auto">
              <a:xfrm>
                <a:off x="3331" y="2065"/>
                <a:ext cx="162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/>
            </p:nvSpPr>
            <p:spPr bwMode="auto">
              <a:xfrm>
                <a:off x="3153" y="2886"/>
                <a:ext cx="16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/>
            </p:nvSpPr>
            <p:spPr bwMode="auto">
              <a:xfrm>
                <a:off x="2802" y="1226"/>
                <a:ext cx="175" cy="10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2939" y="3214"/>
                <a:ext cx="18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200" b="1"/>
                  <a:t>3</a:t>
                </a:r>
                <a:endParaRPr lang="en-US" sz="1200" b="1"/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/>
            </p:nvSpPr>
            <p:spPr bwMode="auto">
              <a:xfrm>
                <a:off x="3149" y="3015"/>
                <a:ext cx="165" cy="3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H="1">
                <a:off x="2840" y="2898"/>
                <a:ext cx="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/>
            </p:nvSpPr>
            <p:spPr bwMode="auto">
              <a:xfrm>
                <a:off x="1968" y="2077"/>
                <a:ext cx="164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/>
            </p:nvSpPr>
            <p:spPr bwMode="auto">
              <a:xfrm>
                <a:off x="1968" y="2077"/>
                <a:ext cx="163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/>
            </p:nvSpPr>
            <p:spPr bwMode="auto">
              <a:xfrm>
                <a:off x="2514" y="2068"/>
                <a:ext cx="162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7" name="Rectangle 81"/>
              <p:cNvSpPr>
                <a:spLocks noChangeArrowheads="1"/>
              </p:cNvSpPr>
              <p:nvPr/>
            </p:nvSpPr>
            <p:spPr bwMode="auto">
              <a:xfrm>
                <a:off x="2336" y="2889"/>
                <a:ext cx="16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/>
            </p:nvSpPr>
            <p:spPr bwMode="auto">
              <a:xfrm>
                <a:off x="2332" y="3018"/>
                <a:ext cx="165" cy="3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99" name="Text Box 83"/>
              <p:cNvSpPr txBox="1">
                <a:spLocks noChangeArrowheads="1"/>
              </p:cNvSpPr>
              <p:nvPr/>
            </p:nvSpPr>
            <p:spPr bwMode="auto">
              <a:xfrm>
                <a:off x="2122" y="3217"/>
                <a:ext cx="1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200" b="1"/>
                  <a:t>2</a:t>
                </a:r>
                <a:endParaRPr lang="en-US" sz="1200" b="1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H="1">
                <a:off x="2023" y="2901"/>
                <a:ext cx="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pic>
            <p:nvPicPr>
              <p:cNvPr id="9301" name="Picture 85" descr="scan000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8343" t="28781" r="51161" b="11737"/>
              <a:stretch>
                <a:fillRect/>
              </a:stretch>
            </p:blipFill>
            <p:spPr bwMode="auto">
              <a:xfrm>
                <a:off x="1205" y="1274"/>
                <a:ext cx="527" cy="2025"/>
              </a:xfrm>
              <a:prstGeom prst="rect">
                <a:avLst/>
              </a:prstGeom>
              <a:noFill/>
            </p:spPr>
          </p:pic>
          <p:sp>
            <p:nvSpPr>
              <p:cNvPr id="9302" name="Rectangle 86"/>
              <p:cNvSpPr>
                <a:spLocks noChangeArrowheads="1"/>
              </p:cNvSpPr>
              <p:nvPr/>
            </p:nvSpPr>
            <p:spPr bwMode="auto">
              <a:xfrm>
                <a:off x="1157" y="2076"/>
                <a:ext cx="164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/>
            </p:nvSpPr>
            <p:spPr bwMode="auto">
              <a:xfrm>
                <a:off x="1157" y="2076"/>
                <a:ext cx="163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/>
            </p:nvSpPr>
            <p:spPr bwMode="auto">
              <a:xfrm>
                <a:off x="1703" y="2067"/>
                <a:ext cx="162" cy="1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/>
            </p:nvSpPr>
            <p:spPr bwMode="auto">
              <a:xfrm>
                <a:off x="1525" y="2888"/>
                <a:ext cx="16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/>
            </p:nvSpPr>
            <p:spPr bwMode="auto">
              <a:xfrm>
                <a:off x="1174" y="1228"/>
                <a:ext cx="175" cy="10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7" name="Text Box 91"/>
              <p:cNvSpPr txBox="1">
                <a:spLocks noChangeArrowheads="1"/>
              </p:cNvSpPr>
              <p:nvPr/>
            </p:nvSpPr>
            <p:spPr bwMode="auto">
              <a:xfrm>
                <a:off x="1311" y="3216"/>
                <a:ext cx="1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200" b="1"/>
                  <a:t>1</a:t>
                </a:r>
                <a:endParaRPr lang="en-US" sz="1200" b="1"/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/>
            </p:nvSpPr>
            <p:spPr bwMode="auto">
              <a:xfrm>
                <a:off x="1521" y="3017"/>
                <a:ext cx="165" cy="3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H="1">
                <a:off x="1212" y="2900"/>
                <a:ext cx="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0" name="Arc 94"/>
              <p:cNvSpPr>
                <a:spLocks/>
              </p:cNvSpPr>
              <p:nvPr/>
            </p:nvSpPr>
            <p:spPr bwMode="auto">
              <a:xfrm flipV="1">
                <a:off x="3291" y="3322"/>
                <a:ext cx="142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11" name="Rectangle 95" descr="Light horizontal"/>
              <p:cNvSpPr>
                <a:spLocks noChangeArrowheads="1"/>
              </p:cNvSpPr>
              <p:nvPr/>
            </p:nvSpPr>
            <p:spPr bwMode="auto">
              <a:xfrm>
                <a:off x="1443" y="1969"/>
                <a:ext cx="3103" cy="54"/>
              </a:xfrm>
              <a:prstGeom prst="rect">
                <a:avLst/>
              </a:prstGeom>
              <a:pattFill prst="ltHorz">
                <a:fgClr>
                  <a:srgbClr val="99CC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432" y="2897"/>
                <a:ext cx="0" cy="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3" name="Arc 97"/>
              <p:cNvSpPr>
                <a:spLocks/>
              </p:cNvSpPr>
              <p:nvPr/>
            </p:nvSpPr>
            <p:spPr bwMode="auto">
              <a:xfrm flipH="1" flipV="1">
                <a:off x="4453" y="3322"/>
                <a:ext cx="114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>
                <a:off x="3688" y="3435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5" name="Arc 99"/>
              <p:cNvSpPr>
                <a:spLocks/>
              </p:cNvSpPr>
              <p:nvPr/>
            </p:nvSpPr>
            <p:spPr bwMode="auto">
              <a:xfrm flipV="1">
                <a:off x="1675" y="3322"/>
                <a:ext cx="141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1815" y="2897"/>
                <a:ext cx="1" cy="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7" name="Arc 101"/>
              <p:cNvSpPr>
                <a:spLocks/>
              </p:cNvSpPr>
              <p:nvPr/>
            </p:nvSpPr>
            <p:spPr bwMode="auto">
              <a:xfrm flipH="1" flipV="1">
                <a:off x="1958" y="3322"/>
                <a:ext cx="114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 flipH="1" flipV="1">
                <a:off x="1958" y="2897"/>
                <a:ext cx="1" cy="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2072" y="3435"/>
                <a:ext cx="12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 flipH="1">
                <a:off x="1193" y="3435"/>
                <a:ext cx="4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 flipH="1">
                <a:off x="1079" y="2216"/>
                <a:ext cx="114" cy="1220"/>
                <a:chOff x="3687" y="2103"/>
                <a:chExt cx="114" cy="1220"/>
              </a:xfrm>
            </p:grpSpPr>
            <p:sp>
              <p:nvSpPr>
                <p:cNvPr id="9322" name="Arc 106"/>
                <p:cNvSpPr>
                  <a:spLocks/>
                </p:cNvSpPr>
                <p:nvPr/>
              </p:nvSpPr>
              <p:spPr bwMode="auto">
                <a:xfrm flipV="1">
                  <a:off x="3687" y="3209"/>
                  <a:ext cx="114" cy="114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32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3800" y="2103"/>
                  <a:ext cx="0" cy="11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324" name="Line 108"/>
              <p:cNvSpPr>
                <a:spLocks noChangeShapeType="1"/>
              </p:cNvSpPr>
              <p:nvPr/>
            </p:nvSpPr>
            <p:spPr bwMode="auto">
              <a:xfrm>
                <a:off x="1136" y="3605"/>
                <a:ext cx="45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325" name="Group 109"/>
              <p:cNvGrpSpPr>
                <a:grpSpLocks/>
              </p:cNvGrpSpPr>
              <p:nvPr/>
            </p:nvGrpSpPr>
            <p:grpSpPr bwMode="auto">
              <a:xfrm>
                <a:off x="909" y="2301"/>
                <a:ext cx="226" cy="1304"/>
                <a:chOff x="1221" y="2273"/>
                <a:chExt cx="226" cy="1219"/>
              </a:xfrm>
            </p:grpSpPr>
            <p:sp>
              <p:nvSpPr>
                <p:cNvPr id="9326" name="Arc 110"/>
                <p:cNvSpPr>
                  <a:spLocks/>
                </p:cNvSpPr>
                <p:nvPr/>
              </p:nvSpPr>
              <p:spPr bwMode="auto">
                <a:xfrm flipH="1" flipV="1">
                  <a:off x="1221" y="3266"/>
                  <a:ext cx="226" cy="226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327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221" y="2273"/>
                  <a:ext cx="1" cy="9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328" name="Arc 112"/>
              <p:cNvSpPr>
                <a:spLocks/>
              </p:cNvSpPr>
              <p:nvPr/>
            </p:nvSpPr>
            <p:spPr bwMode="auto">
              <a:xfrm flipH="1" flipV="1">
                <a:off x="3574" y="3322"/>
                <a:ext cx="114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29" name="Line 113"/>
              <p:cNvSpPr>
                <a:spLocks noChangeShapeType="1"/>
              </p:cNvSpPr>
              <p:nvPr/>
            </p:nvSpPr>
            <p:spPr bwMode="auto">
              <a:xfrm>
                <a:off x="4566" y="3435"/>
                <a:ext cx="59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 flipH="1" flipV="1">
                <a:off x="1079" y="1224"/>
                <a:ext cx="114" cy="1220"/>
                <a:chOff x="3687" y="2103"/>
                <a:chExt cx="114" cy="1220"/>
              </a:xfrm>
            </p:grpSpPr>
            <p:sp>
              <p:nvSpPr>
                <p:cNvPr id="9331" name="Arc 115"/>
                <p:cNvSpPr>
                  <a:spLocks/>
                </p:cNvSpPr>
                <p:nvPr/>
              </p:nvSpPr>
              <p:spPr bwMode="auto">
                <a:xfrm flipV="1">
                  <a:off x="3687" y="3209"/>
                  <a:ext cx="114" cy="114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33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3800" y="2103"/>
                  <a:ext cx="0" cy="11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1193" y="1224"/>
                <a:ext cx="30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9334" name="Group 118"/>
              <p:cNvGrpSpPr>
                <a:grpSpLocks/>
              </p:cNvGrpSpPr>
              <p:nvPr/>
            </p:nvGrpSpPr>
            <p:grpSpPr bwMode="auto">
              <a:xfrm flipV="1">
                <a:off x="909" y="1054"/>
                <a:ext cx="226" cy="1247"/>
                <a:chOff x="1221" y="2273"/>
                <a:chExt cx="226" cy="1219"/>
              </a:xfrm>
            </p:grpSpPr>
            <p:sp>
              <p:nvSpPr>
                <p:cNvPr id="9335" name="Arc 119"/>
                <p:cNvSpPr>
                  <a:spLocks/>
                </p:cNvSpPr>
                <p:nvPr/>
              </p:nvSpPr>
              <p:spPr bwMode="auto">
                <a:xfrm flipH="1" flipV="1">
                  <a:off x="1221" y="3266"/>
                  <a:ext cx="226" cy="226"/>
                </a:xfrm>
                <a:custGeom>
                  <a:avLst/>
                  <a:gdLst>
                    <a:gd name="G0" fmla="+- 1 0 0"/>
                    <a:gd name="G1" fmla="+- 21600 0 0"/>
                    <a:gd name="G2" fmla="+- 21600 0 0"/>
                    <a:gd name="T0" fmla="*/ 0 w 21601"/>
                    <a:gd name="T1" fmla="*/ 0 h 21600"/>
                    <a:gd name="T2" fmla="*/ 21601 w 21601"/>
                    <a:gd name="T3" fmla="*/ 21600 h 21600"/>
                    <a:gd name="T4" fmla="*/ 1 w 216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1" h="21600" fill="none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</a:path>
                    <a:path w="21601" h="21600" stroke="0" extrusionOk="0">
                      <a:moveTo>
                        <a:pt x="0" y="0"/>
                      </a:moveTo>
                      <a:cubicBezTo>
                        <a:pt x="0" y="0"/>
                        <a:pt x="0" y="-1"/>
                        <a:pt x="1" y="0"/>
                      </a:cubicBezTo>
                      <a:cubicBezTo>
                        <a:pt x="11930" y="0"/>
                        <a:pt x="21601" y="9670"/>
                        <a:pt x="21601" y="21600"/>
                      </a:cubicBezTo>
                      <a:lnTo>
                        <a:pt x="1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33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221" y="2273"/>
                  <a:ext cx="1" cy="9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9337" name="Line 121"/>
              <p:cNvSpPr>
                <a:spLocks noChangeShapeType="1"/>
              </p:cNvSpPr>
              <p:nvPr/>
            </p:nvSpPr>
            <p:spPr bwMode="auto">
              <a:xfrm>
                <a:off x="1136" y="1054"/>
                <a:ext cx="3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38" name="Arc 122"/>
              <p:cNvSpPr>
                <a:spLocks/>
              </p:cNvSpPr>
              <p:nvPr/>
            </p:nvSpPr>
            <p:spPr bwMode="auto">
              <a:xfrm flipH="1" flipV="1">
                <a:off x="5416" y="3322"/>
                <a:ext cx="114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5502" y="3435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0" name="Arc 124"/>
              <p:cNvSpPr>
                <a:spLocks/>
              </p:cNvSpPr>
              <p:nvPr/>
            </p:nvSpPr>
            <p:spPr bwMode="auto">
              <a:xfrm flipV="1">
                <a:off x="4198" y="941"/>
                <a:ext cx="114" cy="114"/>
              </a:xfrm>
              <a:custGeom>
                <a:avLst/>
                <a:gdLst>
                  <a:gd name="G0" fmla="+- 1 0 0"/>
                  <a:gd name="G1" fmla="+- 21600 0 0"/>
                  <a:gd name="G2" fmla="+- 21600 0 0"/>
                  <a:gd name="T0" fmla="*/ 0 w 21601"/>
                  <a:gd name="T1" fmla="*/ 0 h 21600"/>
                  <a:gd name="T2" fmla="*/ 21601 w 21601"/>
                  <a:gd name="T3" fmla="*/ 21600 h 21600"/>
                  <a:gd name="T4" fmla="*/ 1 w 216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1" h="21600" fill="none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</a:path>
                  <a:path w="21601" h="21600" stroke="0" extrusionOk="0">
                    <a:moveTo>
                      <a:pt x="0" y="0"/>
                    </a:moveTo>
                    <a:cubicBezTo>
                      <a:pt x="0" y="0"/>
                      <a:pt x="0" y="-1"/>
                      <a:pt x="1" y="0"/>
                    </a:cubicBez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4311" y="629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/>
            </p:nvSpPr>
            <p:spPr bwMode="auto">
              <a:xfrm>
                <a:off x="1186" y="2201"/>
                <a:ext cx="3054" cy="684"/>
              </a:xfrm>
              <a:prstGeom prst="rect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 flipH="1">
                <a:off x="711" y="1054"/>
                <a:ext cx="4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 flipH="1">
                <a:off x="711" y="3605"/>
                <a:ext cx="4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 flipV="1">
                <a:off x="739" y="1054"/>
                <a:ext cx="0" cy="255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6" name="Line 130"/>
              <p:cNvSpPr>
                <a:spLocks noChangeShapeType="1"/>
              </p:cNvSpPr>
              <p:nvPr/>
            </p:nvSpPr>
            <p:spPr bwMode="auto">
              <a:xfrm flipH="1">
                <a:off x="909" y="345"/>
                <a:ext cx="360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7" name="Line 131"/>
              <p:cNvSpPr>
                <a:spLocks noChangeShapeType="1"/>
              </p:cNvSpPr>
              <p:nvPr/>
            </p:nvSpPr>
            <p:spPr bwMode="auto">
              <a:xfrm flipV="1">
                <a:off x="909" y="317"/>
                <a:ext cx="0" cy="9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 flipV="1">
                <a:off x="909" y="544"/>
                <a:ext cx="65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9" name="Text Box 133"/>
              <p:cNvSpPr txBox="1">
                <a:spLocks noChangeArrowheads="1"/>
              </p:cNvSpPr>
              <p:nvPr/>
            </p:nvSpPr>
            <p:spPr bwMode="auto">
              <a:xfrm>
                <a:off x="966" y="402"/>
                <a:ext cx="5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32 m</a:t>
                </a:r>
                <a:endParaRPr lang="en-US" sz="800" b="1"/>
              </a:p>
            </p:txBody>
          </p:sp>
          <p:sp>
            <p:nvSpPr>
              <p:cNvPr id="9350" name="Text Box 134"/>
              <p:cNvSpPr txBox="1">
                <a:spLocks noChangeArrowheads="1"/>
              </p:cNvSpPr>
              <p:nvPr/>
            </p:nvSpPr>
            <p:spPr bwMode="auto">
              <a:xfrm>
                <a:off x="2497" y="232"/>
                <a:ext cx="5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~ 190 m</a:t>
                </a:r>
                <a:endParaRPr lang="en-US" sz="800" b="1"/>
              </a:p>
            </p:txBody>
          </p:sp>
          <p:sp>
            <p:nvSpPr>
              <p:cNvPr id="9351" name="Text Box 135"/>
              <p:cNvSpPr txBox="1">
                <a:spLocks noChangeArrowheads="1"/>
              </p:cNvSpPr>
              <p:nvPr/>
            </p:nvSpPr>
            <p:spPr bwMode="auto">
              <a:xfrm rot="-5400000">
                <a:off x="397" y="2218"/>
                <a:ext cx="5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800" b="1"/>
                  <a:t>~145 m</a:t>
                </a:r>
                <a:endParaRPr lang="en-US" sz="800" b="1"/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/>
            </p:nvSpPr>
            <p:spPr bwMode="auto">
              <a:xfrm>
                <a:off x="4509" y="2925"/>
                <a:ext cx="199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/>
            </p:nvSpPr>
            <p:spPr bwMode="auto">
              <a:xfrm>
                <a:off x="4764" y="2925"/>
                <a:ext cx="199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54" name="Rectangle 138"/>
              <p:cNvSpPr>
                <a:spLocks noChangeArrowheads="1"/>
              </p:cNvSpPr>
              <p:nvPr/>
            </p:nvSpPr>
            <p:spPr bwMode="auto">
              <a:xfrm>
                <a:off x="5019" y="2925"/>
                <a:ext cx="199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4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A2FCB-36FD-47E9-97D1-594962D3F8E6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Gas Turbine</a:t>
            </a:r>
            <a:endParaRPr lang="en-US" sz="2000" b="1">
              <a:solidFill>
                <a:srgbClr val="CC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35290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84" name="Group 144"/>
          <p:cNvGraphicFramePr>
            <a:graphicFrameLocks noGrp="1"/>
          </p:cNvGraphicFramePr>
          <p:nvPr/>
        </p:nvGraphicFramePr>
        <p:xfrm>
          <a:off x="3851275" y="1989138"/>
          <a:ext cx="4965700" cy="4364294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36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Technical Data (ISO conditions)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Only</a:t>
                      </a: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CH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exempel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F-class</a:t>
                      </a: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CH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gasturbin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power output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efficiency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Exhaust gas flow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kg/s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Exhaust gas temperature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601.2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NOx @ 15 % O2 dry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kg/h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@ 15 % O2 dry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kg/h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20130820 Fu</a:t>
            </a:r>
          </a:p>
          <a:p>
            <a:endParaRPr lang="en-US" dirty="0"/>
          </a:p>
        </p:txBody>
      </p:sp>
      <p:sp>
        <p:nvSpPr>
          <p:cNvPr id="6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C1584-0554-4D5E-9C35-AF5E9A1EAFF9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>
                <a:solidFill>
                  <a:srgbClr val="CC0000"/>
                </a:solidFill>
              </a:rPr>
              <a:t>Major Equipment – </a:t>
            </a:r>
            <a:r>
              <a:rPr lang="de-CH" sz="2000" b="1">
                <a:solidFill>
                  <a:srgbClr val="CC0000"/>
                </a:solidFill>
              </a:rPr>
              <a:t>Heat recovery steam generator (HRSG)</a:t>
            </a:r>
            <a:endParaRPr lang="en-US" sz="2000" b="1">
              <a:solidFill>
                <a:srgbClr val="CC0000"/>
              </a:solidFill>
            </a:endParaRP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250825" y="1773238"/>
          <a:ext cx="8639175" cy="4559115"/>
        </p:xfrm>
        <a:graphic>
          <a:graphicData uri="http://schemas.openxmlformats.org/drawingml/2006/table">
            <a:tbl>
              <a:tblPr/>
              <a:tblGrid>
                <a:gridCol w="3617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21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Technical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100 % gas turbine load, HRSG’s phase 1 with duct firing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3PRH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(drum type, interstage attemperator)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Manufacturer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 drop (gas side)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35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mbar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2  *)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Duct firing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installed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installed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duct firing temperature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HP-steam pressure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98.0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160.5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HP-, hot reheat steam temperature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565 / 565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565 / 565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565 / 565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1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*)  new turbine blading required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1140</Words>
  <Application>Microsoft Office PowerPoint</Application>
  <PresentationFormat>Affichage à l'écran (4:3)</PresentationFormat>
  <Paragraphs>304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Default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Jean-Bernard Lasnaud</dc:creator>
  <cp:lastModifiedBy>Jean-Bernard Lasnaud</cp:lastModifiedBy>
  <cp:revision>47</cp:revision>
  <cp:lastPrinted>2014-01-31T14:56:17Z</cp:lastPrinted>
  <dcterms:created xsi:type="dcterms:W3CDTF">2012-06-26T11:42:22Z</dcterms:created>
  <dcterms:modified xsi:type="dcterms:W3CDTF">2020-07-01T13:50:30Z</dcterms:modified>
</cp:coreProperties>
</file>